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4"/>
  </p:notesMasterIdLst>
  <p:handoutMasterIdLst>
    <p:handoutMasterId r:id="rId5"/>
  </p:handoutMasterIdLst>
  <p:sldIdLst>
    <p:sldId id="282" r:id="rId2"/>
    <p:sldId id="283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65" d="100"/>
          <a:sy n="65" d="100"/>
        </p:scale>
        <p:origin x="9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07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BD1B-BA3E-47DA-B332-E149CE17C3E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F2E1A-C672-4011-AF9B-EA27523C9B31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005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18831" cy="495029"/>
          </a:xfrm>
          <a:prstGeom prst="rect">
            <a:avLst/>
          </a:prstGeom>
        </p:spPr>
        <p:txBody>
          <a:bodyPr vert="horz" lIns="90629" tIns="45314" rIns="90629" bIns="453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3"/>
            <a:ext cx="2918831" cy="495029"/>
          </a:xfrm>
          <a:prstGeom prst="rect">
            <a:avLst/>
          </a:prstGeom>
        </p:spPr>
        <p:txBody>
          <a:bodyPr vert="horz" lIns="90629" tIns="45314" rIns="90629" bIns="45314" rtlCol="0"/>
          <a:lstStyle>
            <a:lvl1pPr algn="r">
              <a:defRPr sz="1200"/>
            </a:lvl1pPr>
          </a:lstStyle>
          <a:p>
            <a:fld id="{918D9BF7-6E34-4994-BCA5-89B98A2C520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9" tIns="45314" rIns="90629" bIns="453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8"/>
            <a:ext cx="5388610" cy="3884860"/>
          </a:xfrm>
          <a:prstGeom prst="rect">
            <a:avLst/>
          </a:prstGeom>
        </p:spPr>
        <p:txBody>
          <a:bodyPr vert="horz" lIns="90629" tIns="45314" rIns="90629" bIns="453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8"/>
            <a:ext cx="2918831" cy="495028"/>
          </a:xfrm>
          <a:prstGeom prst="rect">
            <a:avLst/>
          </a:prstGeom>
        </p:spPr>
        <p:txBody>
          <a:bodyPr vert="horz" lIns="90629" tIns="45314" rIns="90629" bIns="453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8"/>
            <a:ext cx="2918831" cy="495028"/>
          </a:xfrm>
          <a:prstGeom prst="rect">
            <a:avLst/>
          </a:prstGeom>
        </p:spPr>
        <p:txBody>
          <a:bodyPr vert="horz" lIns="90629" tIns="45314" rIns="90629" bIns="45314" rtlCol="0" anchor="b"/>
          <a:lstStyle>
            <a:lvl1pPr algn="r">
              <a:defRPr sz="1200"/>
            </a:lvl1pPr>
          </a:lstStyle>
          <a:p>
            <a:fld id="{22D84520-5CC6-4E9A-8BE9-F87ABF2D6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64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925513" y="950913"/>
            <a:ext cx="8439151" cy="47482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330" fontAlgn="base">
              <a:spcBef>
                <a:spcPct val="0"/>
              </a:spcBef>
              <a:spcAft>
                <a:spcPct val="0"/>
              </a:spcAft>
              <a:defRPr/>
            </a:pPr>
            <a:fld id="{22E8A1E1-39FB-44CF-9D7C-A4D12445AC21}" type="slidenum">
              <a:rPr lang="ja-JP" altLang="en-US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pPr defTabSz="452330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ja-JP" altLang="en-US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7415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B34A-3102-4955-AD35-C985D5AE4EFB}" type="datetime1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2CA-25ED-4631-ADE9-D763A3638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00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DA67-BA3A-49F7-A447-ACAD41694BAE}" type="datetime1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2CA-25ED-4631-ADE9-D763A3638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51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AB04-790F-4926-9C06-B15C7086E8AF}" type="datetime1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2CA-25ED-4631-ADE9-D763A3638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29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BA5B-B475-4B43-97D5-C3F2DC3BA22F}" type="datetime1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2CA-25ED-4631-ADE9-D763A3638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1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C225-A074-4440-AD80-A4C4E50CABA1}" type="datetime1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2CA-25ED-4631-ADE9-D763A3638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93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992C-8E09-486B-B21D-C7C15F80E34D}" type="datetime1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2CA-25ED-4631-ADE9-D763A3638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94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8341-BDFD-48C5-809C-CC2A42B47C53}" type="datetime1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2CA-25ED-4631-ADE9-D763A3638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85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C45D-0366-4BFD-A8DD-78E9B1BBEF37}" type="datetime1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2CA-25ED-4631-ADE9-D763A3638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71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B7BC-1BC0-48B7-AD80-110ADE719344}" type="datetime1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2CA-25ED-4631-ADE9-D763A3638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57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8886-713A-4614-B7D2-476418320F93}" type="datetime1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2CA-25ED-4631-ADE9-D763A3638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47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CB98-2737-4963-A1AC-578C57B21409}" type="datetime1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2CA-25ED-4631-ADE9-D763A3638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06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E1B98-4C8F-4234-992B-65101A465158}" type="datetime1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032CA-25ED-4631-ADE9-D763A3638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14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231856" y="1117710"/>
            <a:ext cx="7731277" cy="1418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441" indent="-231441" defTabSz="740111">
              <a:spcBef>
                <a:spcPts val="486"/>
              </a:spcBef>
              <a:buFont typeface="Wingdings" panose="05000000000000000000" pitchFamily="2" charset="2"/>
              <a:buChar char="n"/>
            </a:pPr>
            <a:r>
              <a:rPr lang="ja-JP" altLang="en-US" sz="1053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「コロナ克服・新時代開拓のための経済対策」（令和３年</a:t>
            </a:r>
            <a:r>
              <a:rPr lang="en-US" altLang="ja-JP" sz="1053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053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53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053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日閣議決定）において、人への投資を強化するため、民間ニーズを把握しながらデジタル人材育成の強化等を行うこととされた。</a:t>
            </a:r>
            <a:endParaRPr lang="en-US" altLang="ja-JP" sz="1053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41" indent="-231441" defTabSz="740111">
              <a:spcBef>
                <a:spcPts val="486"/>
              </a:spcBef>
              <a:buFont typeface="Wingdings" panose="05000000000000000000" pitchFamily="2" charset="2"/>
              <a:buChar char="n"/>
            </a:pPr>
            <a:r>
              <a:rPr lang="en-US" altLang="ja-JP" sz="1053" spc="-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12/27</a:t>
            </a:r>
            <a:r>
              <a:rPr lang="ja-JP" altLang="en-US" sz="1053" spc="-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3" spc="-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1/26</a:t>
            </a:r>
            <a:r>
              <a:rPr lang="ja-JP" altLang="en-US" sz="1053" spc="-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の間、厚生労働省ホームページなどにおいて、「人への投資」について</a:t>
            </a:r>
            <a:r>
              <a:rPr lang="ja-JP" altLang="en-US" sz="1053" b="1" u="sng" spc="-16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国民の方からのアイディア</a:t>
            </a:r>
            <a:r>
              <a:rPr lang="ja-JP" altLang="en-US" sz="1053" spc="-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を募集。</a:t>
            </a:r>
          </a:p>
          <a:p>
            <a:pPr marL="231441" indent="-231441" defTabSz="740111">
              <a:spcBef>
                <a:spcPts val="486"/>
              </a:spcBef>
              <a:buFont typeface="Wingdings" panose="05000000000000000000" pitchFamily="2" charset="2"/>
              <a:buChar char="n"/>
            </a:pPr>
            <a:r>
              <a:rPr lang="ja-JP" altLang="en-US" sz="1053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053" b="1" u="sng" spc="16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企業の従業員教育、学び直しへの支援</a:t>
            </a:r>
            <a:r>
              <a:rPr lang="ja-JP" altLang="en-US" sz="1053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」や「</a:t>
            </a:r>
            <a:r>
              <a:rPr lang="ja-JP" altLang="en-US" sz="1053" b="1" u="sng" spc="16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デジタル分野など円滑な労働移動を促すための支援</a:t>
            </a:r>
            <a:r>
              <a:rPr lang="ja-JP" altLang="en-US" sz="1053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」などを内容とする提案が寄せられた。</a:t>
            </a:r>
          </a:p>
          <a:p>
            <a:pPr marL="231441" indent="-231441" defTabSz="740111">
              <a:spcBef>
                <a:spcPts val="486"/>
              </a:spcBef>
              <a:buFont typeface="Wingdings" panose="05000000000000000000" pitchFamily="2" charset="2"/>
              <a:buChar char="n"/>
            </a:pPr>
            <a:r>
              <a:rPr lang="ja-JP" altLang="en-US" sz="1053" spc="-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「人への投資」を加速化するため、国民の方からのご提案をもとに、</a:t>
            </a:r>
            <a:r>
              <a:rPr lang="ja-JP" altLang="en-US" sz="1053" b="1" u="sng" spc="16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令和４年度から令和６年度までの間</a:t>
            </a:r>
            <a:r>
              <a:rPr lang="ja-JP" altLang="en-US" sz="1053" spc="-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、人材開発支援助成金</a:t>
            </a:r>
            <a:r>
              <a:rPr lang="en-US" altLang="ja-JP" sz="1053" spc="-16" baseline="30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3" spc="-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に新たな助成コース「</a:t>
            </a:r>
            <a:r>
              <a:rPr lang="ja-JP" altLang="en-US" sz="1053" b="1" u="sng" spc="-16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人への投資促進コース</a:t>
            </a:r>
            <a:r>
              <a:rPr lang="ja-JP" altLang="en-US" sz="1053" spc="-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」を設ける。</a:t>
            </a:r>
            <a:endParaRPr lang="en-US" altLang="ja-JP" sz="1053" spc="-16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740111"/>
            <a:r>
              <a:rPr lang="ja-JP" altLang="en-US" sz="1053" spc="-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891" spc="-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91" spc="-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9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事業主が労働者に対して訓練を実施した場合に、</a:t>
            </a:r>
            <a:r>
              <a:rPr lang="ja-JP" altLang="en-US" sz="891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訓練経費</a:t>
            </a:r>
            <a:r>
              <a:rPr lang="ja-JP" altLang="en-US" sz="89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や訓練期間中の</a:t>
            </a:r>
            <a:r>
              <a:rPr lang="ja-JP" altLang="en-US" sz="891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賃金の一部等を助成</a:t>
            </a:r>
            <a:r>
              <a:rPr lang="ja-JP" altLang="en-US" sz="89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する制度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44789" y="658282"/>
            <a:ext cx="7406121" cy="366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94101">
              <a:defRPr/>
            </a:pPr>
            <a:r>
              <a:rPr lang="ja-JP" altLang="en-US" sz="178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人材開発支援助成金：「人への投資促進コース」の創設</a:t>
            </a:r>
            <a:endParaRPr lang="en-US" altLang="ja-JP" sz="1782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 flipV="1">
            <a:off x="2056889" y="995811"/>
            <a:ext cx="8036049" cy="37030"/>
          </a:xfrm>
          <a:prstGeom prst="rect">
            <a:avLst/>
          </a:prstGeom>
          <a:solidFill>
            <a:schemeClr val="tx2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740612">
              <a:defRPr/>
            </a:pPr>
            <a:endParaRPr lang="ja-JP" altLang="en-US" sz="85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31857" y="1090891"/>
            <a:ext cx="7731277" cy="1451489"/>
          </a:xfrm>
          <a:prstGeom prst="rect">
            <a:avLst/>
          </a:prstGeom>
          <a:noFill/>
          <a:ln w="63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0306"/>
            <a:endParaRPr lang="ja-JP" altLang="en-US" sz="1458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4" name="表 23"/>
          <p:cNvGraphicFramePr>
            <a:graphicFrameLocks noGrp="1" noChangeAspect="1"/>
          </p:cNvGraphicFramePr>
          <p:nvPr>
            <p:extLst/>
          </p:nvPr>
        </p:nvGraphicFramePr>
        <p:xfrm>
          <a:off x="2366295" y="3167254"/>
          <a:ext cx="2137746" cy="22448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7530">
                  <a:extLst>
                    <a:ext uri="{9D8B030D-6E8A-4147-A177-3AD203B41FA5}">
                      <a16:colId xmlns:a16="http://schemas.microsoft.com/office/drawing/2014/main" val="2989082906"/>
                    </a:ext>
                  </a:extLst>
                </a:gridCol>
                <a:gridCol w="1330216">
                  <a:extLst>
                    <a:ext uri="{9D8B030D-6E8A-4147-A177-3AD203B41FA5}">
                      <a16:colId xmlns:a16="http://schemas.microsoft.com/office/drawing/2014/main" val="1225569000"/>
                    </a:ext>
                  </a:extLst>
                </a:gridCol>
              </a:tblGrid>
              <a:tr h="1851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訓練コース名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061" marR="74061" marT="37031" marB="37031" anchor="ctr">
                    <a:lnL w="12700" cmpd="sng">
                      <a:noFill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対象者・対象訓練</a:t>
                      </a:r>
                      <a:endParaRPr kumimoji="1" lang="en-US" altLang="ja-JP" sz="7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061" marR="74061" marT="37031" marB="37031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488250"/>
                  </a:ext>
                </a:extLst>
              </a:tr>
              <a:tr h="467938"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人への投資促進コース</a:t>
                      </a:r>
                      <a:r>
                        <a:rPr lang="en-US" altLang="ja-JP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新規</a:t>
                      </a:r>
                      <a:r>
                        <a:rPr lang="en-US" altLang="ja-JP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</a:txBody>
                  <a:tcPr marL="74061" marR="74061" marT="37031" marB="37031" anchor="ctr">
                    <a:lnL w="12700" cmpd="sng">
                      <a:noFill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国民からのご提案を踏まえて５つの助成を新設</a:t>
                      </a:r>
                      <a:endParaRPr kumimoji="1" lang="en-US" altLang="ja-JP" sz="7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061" marR="74061" marT="37031" marB="37031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91233"/>
                  </a:ext>
                </a:extLst>
              </a:tr>
              <a:tr h="4679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特定訓練コース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061" marR="74061" marT="37031" marB="37031" anchor="ctr">
                    <a:lnL w="12700" cmpd="sng">
                      <a:noFill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正規雇用労働者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を対象とした</a:t>
                      </a:r>
                      <a:r>
                        <a:rPr kumimoji="1" lang="ja-JP" altLang="en-US" sz="7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生産性向上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に資する訓練などへの経費助成等</a:t>
                      </a:r>
                      <a:endParaRPr kumimoji="1" lang="en-US" altLang="ja-JP" sz="7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061" marR="74061" marT="37031" marB="37031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47608688"/>
                  </a:ext>
                </a:extLst>
              </a:tr>
              <a:tr h="3235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一般訓練コース</a:t>
                      </a:r>
                      <a:endParaRPr kumimoji="1" lang="en-US" altLang="ja-JP" sz="7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061" marR="74061" marT="37031" marB="37031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正規雇用労働者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を対象とした訓練に対する経費助成等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061" marR="74061" marT="37031" marB="37031" anchor="ctr"/>
                </a:tc>
                <a:extLst>
                  <a:ext uri="{0D108BD9-81ED-4DB2-BD59-A6C34878D82A}">
                    <a16:rowId xmlns:a16="http://schemas.microsoft.com/office/drawing/2014/main" val="1506793342"/>
                  </a:ext>
                </a:extLst>
              </a:tr>
              <a:tr h="3928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特別育成訓練</a:t>
                      </a:r>
                      <a:endParaRPr kumimoji="1" lang="en-US" altLang="ja-JP" sz="7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コース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061" marR="74061" marT="37031" marB="37031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非正規雇用労働者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を対象とした訓練に対する経費助成等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061" marR="74061" marT="37031" marB="37031" anchor="ctr"/>
                </a:tc>
                <a:extLst>
                  <a:ext uri="{0D108BD9-81ED-4DB2-BD59-A6C34878D82A}">
                    <a16:rowId xmlns:a16="http://schemas.microsoft.com/office/drawing/2014/main" val="1323318213"/>
                  </a:ext>
                </a:extLst>
              </a:tr>
              <a:tr h="4073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教育訓練休暇等付与コース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061" marR="74061" marT="37031" marB="37031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教育訓練休暇制度などを導入した事業主への制度導入助成等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061" marR="74061" marT="37031" marB="37031" anchor="ctr"/>
                </a:tc>
                <a:extLst>
                  <a:ext uri="{0D108BD9-81ED-4DB2-BD59-A6C34878D82A}">
                    <a16:rowId xmlns:a16="http://schemas.microsoft.com/office/drawing/2014/main" val="4060257748"/>
                  </a:ext>
                </a:extLst>
              </a:tr>
            </a:tbl>
          </a:graphicData>
        </a:graphic>
      </p:graphicFrame>
      <p:sp>
        <p:nvSpPr>
          <p:cNvPr id="25" name="二等辺三角形 24"/>
          <p:cNvSpPr/>
          <p:nvPr/>
        </p:nvSpPr>
        <p:spPr>
          <a:xfrm rot="5400000">
            <a:off x="4715709" y="3394192"/>
            <a:ext cx="402349" cy="351566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0306"/>
            <a:endParaRPr lang="ja-JP" altLang="en-US" sz="1458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534948" y="2691274"/>
            <a:ext cx="2821199" cy="291580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370306"/>
            <a:r>
              <a:rPr lang="ja-JP" altLang="en-US" sz="1134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１．デジタル人材・高度人材の育成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5534948" y="5305600"/>
            <a:ext cx="2821199" cy="291580"/>
          </a:xfrm>
          <a:prstGeom prst="rect">
            <a:avLst/>
          </a:prstGeom>
          <a:solidFill>
            <a:srgbClr val="00B05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370306"/>
            <a:r>
              <a:rPr lang="ja-JP" altLang="en-US" sz="1134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３．柔軟な訓練形態の助成対象化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5509195" y="4005473"/>
            <a:ext cx="2846953" cy="291580"/>
          </a:xfrm>
          <a:prstGeom prst="rect">
            <a:avLst/>
          </a:prstGeom>
          <a:solidFill>
            <a:srgbClr val="7030A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370306"/>
            <a:r>
              <a:rPr lang="ja-JP" altLang="en-US" sz="1134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２．労働者の自発的な能力開発の促進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5606952" y="3144150"/>
            <a:ext cx="4410701" cy="30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70306"/>
            <a:r>
              <a:rPr lang="ja-JP" altLang="en-US" sz="729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高度デジタル人材</a:t>
            </a:r>
            <a:r>
              <a:rPr lang="en-US" altLang="ja-JP" sz="729" baseline="3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2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の育成のための訓練や、</a:t>
            </a:r>
            <a:r>
              <a:rPr lang="ja-JP" altLang="en-US" sz="729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海外を含む大学院での訓練</a:t>
            </a:r>
            <a:r>
              <a:rPr lang="ja-JP" altLang="en-US" sz="72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を行う事業主に対する高率助成</a:t>
            </a:r>
            <a:endParaRPr lang="en-US" altLang="ja-JP" sz="72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6579" defTabSz="370306"/>
            <a:r>
              <a:rPr lang="en-US" altLang="ja-JP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ITSS</a:t>
            </a:r>
            <a:r>
              <a:rPr lang="ja-JP" altLang="ja-JP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ja-JP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スキル</a:t>
            </a:r>
            <a:r>
              <a:rPr lang="ja-JP" altLang="en-US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標準</a:t>
            </a:r>
            <a:r>
              <a:rPr lang="ja-JP" altLang="ja-JP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）レベル４</a:t>
            </a:r>
            <a:r>
              <a:rPr lang="ja-JP" altLang="en-US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若しくは</a:t>
            </a:r>
            <a:r>
              <a:rPr lang="ja-JP" altLang="ja-JP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３となる訓練</a:t>
            </a:r>
            <a:r>
              <a:rPr lang="ja-JP" altLang="en-US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又は</a:t>
            </a:r>
            <a:r>
              <a:rPr lang="ja-JP" altLang="ja-JP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大学への入学（情報</a:t>
            </a:r>
            <a:r>
              <a:rPr lang="ja-JP" altLang="en-US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工学・情報科学</a:t>
            </a:r>
            <a:r>
              <a:rPr lang="ja-JP" altLang="ja-JP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648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534949" y="5597186"/>
            <a:ext cx="4408975" cy="466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70306"/>
            <a:r>
              <a:rPr lang="ja-JP" altLang="en-US" sz="972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定額制訓練</a:t>
            </a:r>
            <a:endParaRPr lang="en-US" altLang="ja-JP" sz="97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9433" defTabSz="370306"/>
            <a:r>
              <a:rPr lang="ja-JP" altLang="en-US" sz="72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労働者の多様な訓練の選択・実施を可能とする</a:t>
            </a:r>
            <a:r>
              <a:rPr lang="ja-JP" altLang="en-US" sz="729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「定額制訓練」（サブスクリプション型の研修サービス）</a:t>
            </a:r>
            <a:r>
              <a:rPr lang="ja-JP" altLang="en-US" sz="72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を利用する事業主に対する助成</a:t>
            </a:r>
            <a:endParaRPr lang="en-US" altLang="ja-JP" sz="72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509194" y="4743196"/>
            <a:ext cx="4084995" cy="354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70306"/>
            <a:r>
              <a:rPr lang="ja-JP" altLang="en-US" sz="972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自発的職業能力開発訓練</a:t>
            </a:r>
            <a:endParaRPr lang="en-US" altLang="ja-JP" sz="972" b="1" dirty="0">
              <a:solidFill>
                <a:srgbClr val="7030A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69433" defTabSz="370306"/>
            <a:r>
              <a:rPr lang="ja-JP" altLang="en-US" sz="72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労働者が</a:t>
            </a:r>
            <a:r>
              <a:rPr lang="ja-JP" altLang="en-US" sz="729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自発的に受講</a:t>
            </a:r>
            <a:r>
              <a:rPr lang="ja-JP" altLang="en-US" sz="72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した職業訓練費用を負担する事業主に対する助成</a:t>
            </a:r>
            <a:endParaRPr lang="en-US" altLang="ja-JP" sz="72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509186" y="4303628"/>
            <a:ext cx="4575522" cy="466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70306"/>
            <a:r>
              <a:rPr lang="zh-TW" altLang="en-US" sz="972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長期教育訓練休暇等制度</a:t>
            </a:r>
          </a:p>
          <a:p>
            <a:pPr marL="69433" defTabSz="370306"/>
            <a:r>
              <a:rPr lang="ja-JP" altLang="en-US" sz="72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働きながら訓練を受講するための</a:t>
            </a:r>
            <a:r>
              <a:rPr lang="ja-JP" altLang="en-US" sz="729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長期休暇制度</a:t>
            </a:r>
            <a:r>
              <a:rPr lang="ja-JP" altLang="en-US" sz="72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ja-JP" altLang="en-US" sz="729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短時間勤務等制度</a:t>
            </a:r>
            <a:r>
              <a:rPr lang="ja-JP" altLang="en-US" sz="72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（所定労働時間の短縮及び所定外労働時間の免除）を導入する事業主への助成の拡充（長期休暇制度の</a:t>
            </a:r>
            <a:r>
              <a:rPr lang="ja-JP" altLang="en-US" sz="729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賃金助成の人数制限の撤廃等</a:t>
            </a:r>
            <a:r>
              <a:rPr lang="ja-JP" altLang="en-US" sz="72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72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515113" y="2994336"/>
            <a:ext cx="2916161" cy="241926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370306"/>
            <a:r>
              <a:rPr lang="ja-JP" altLang="en-US" sz="97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高度デジタル人材訓練／成長分野等人材訓練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5498945" y="3401205"/>
            <a:ext cx="2916161" cy="241926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370306"/>
            <a:r>
              <a:rPr lang="ja-JP" altLang="en-US" sz="97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情報技術分野認定実習併用職業訓練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5606952" y="3569970"/>
            <a:ext cx="4336971" cy="30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70306"/>
            <a:r>
              <a:rPr lang="ja-JP" altLang="en-US" sz="729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ＩＴ分野未経験者</a:t>
            </a:r>
            <a:r>
              <a:rPr lang="ja-JP" altLang="en-US" sz="72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の即戦力化のための訓練</a:t>
            </a:r>
            <a:r>
              <a:rPr lang="en-US" altLang="ja-JP" sz="729" baseline="3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2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を実施する事業主に対する助成</a:t>
            </a:r>
            <a:endParaRPr lang="en-US" altLang="ja-JP" sz="72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44007" defTabSz="370306"/>
            <a:r>
              <a:rPr lang="en-US" altLang="ja-JP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OFF-JT</a:t>
            </a:r>
            <a:r>
              <a:rPr lang="ja-JP" altLang="en-US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en-US" altLang="ja-JP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OJT</a:t>
            </a:r>
            <a:r>
              <a:rPr lang="ja-JP" altLang="en-US" sz="64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を組み合わせた訓練</a:t>
            </a:r>
            <a:endParaRPr lang="en-US" altLang="ja-JP" sz="648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231863" y="5418619"/>
            <a:ext cx="2366145" cy="541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433" indent="-69433" defTabSz="370306"/>
            <a:r>
              <a:rPr lang="en-US" altLang="ja-JP" sz="972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72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令和４年度から、すべての訓練コースにおいて、オンライン研修</a:t>
            </a:r>
            <a:r>
              <a:rPr lang="en-US" altLang="ja-JP" sz="972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(e</a:t>
            </a:r>
            <a:r>
              <a:rPr lang="ja-JP" altLang="en-US" sz="972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ラーニング）による訓練を対象化</a:t>
            </a:r>
            <a:endParaRPr lang="en-US" altLang="ja-JP" sz="972" b="1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左大かっこ 1"/>
          <p:cNvSpPr/>
          <p:nvPr/>
        </p:nvSpPr>
        <p:spPr>
          <a:xfrm>
            <a:off x="5303028" y="2615042"/>
            <a:ext cx="185994" cy="3465634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50"/>
          </a:p>
        </p:txBody>
      </p:sp>
    </p:spTree>
    <p:extLst>
      <p:ext uri="{BB962C8B-B14F-4D97-AF65-F5344CB8AC3E}">
        <p14:creationId xmlns:p14="http://schemas.microsoft.com/office/powerpoint/2010/main" val="407527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/>
          <p:cNvSpPr txBox="1"/>
          <p:nvPr/>
        </p:nvSpPr>
        <p:spPr>
          <a:xfrm>
            <a:off x="2487666" y="671179"/>
            <a:ext cx="7313642" cy="366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70306">
              <a:defRPr/>
            </a:pPr>
            <a:r>
              <a:rPr lang="ja-JP" altLang="en-US" sz="1782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助成率（額）</a:t>
            </a:r>
            <a:endParaRPr lang="en-US" altLang="ja-JP" sz="1782" b="1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67123"/>
              </p:ext>
            </p:extLst>
          </p:nvPr>
        </p:nvGraphicFramePr>
        <p:xfrm>
          <a:off x="2197121" y="3698211"/>
          <a:ext cx="7731699" cy="1854820"/>
        </p:xfrm>
        <a:graphic>
          <a:graphicData uri="http://schemas.openxmlformats.org/drawingml/2006/table">
            <a:tbl>
              <a:tblPr/>
              <a:tblGrid>
                <a:gridCol w="217502">
                  <a:extLst>
                    <a:ext uri="{9D8B030D-6E8A-4147-A177-3AD203B41FA5}">
                      <a16:colId xmlns:a16="http://schemas.microsoft.com/office/drawing/2014/main" val="520401601"/>
                    </a:ext>
                  </a:extLst>
                </a:gridCol>
                <a:gridCol w="1260916">
                  <a:extLst>
                    <a:ext uri="{9D8B030D-6E8A-4147-A177-3AD203B41FA5}">
                      <a16:colId xmlns:a16="http://schemas.microsoft.com/office/drawing/2014/main" val="3195620066"/>
                    </a:ext>
                  </a:extLst>
                </a:gridCol>
                <a:gridCol w="370306">
                  <a:extLst>
                    <a:ext uri="{9D8B030D-6E8A-4147-A177-3AD203B41FA5}">
                      <a16:colId xmlns:a16="http://schemas.microsoft.com/office/drawing/2014/main" val="2778348402"/>
                    </a:ext>
                  </a:extLst>
                </a:gridCol>
                <a:gridCol w="1236683">
                  <a:extLst>
                    <a:ext uri="{9D8B030D-6E8A-4147-A177-3AD203B41FA5}">
                      <a16:colId xmlns:a16="http://schemas.microsoft.com/office/drawing/2014/main" val="3027503184"/>
                    </a:ext>
                  </a:extLst>
                </a:gridCol>
                <a:gridCol w="641240">
                  <a:extLst>
                    <a:ext uri="{9D8B030D-6E8A-4147-A177-3AD203B41FA5}">
                      <a16:colId xmlns:a16="http://schemas.microsoft.com/office/drawing/2014/main" val="44131893"/>
                    </a:ext>
                  </a:extLst>
                </a:gridCol>
                <a:gridCol w="490638">
                  <a:extLst>
                    <a:ext uri="{9D8B030D-6E8A-4147-A177-3AD203B41FA5}">
                      <a16:colId xmlns:a16="http://schemas.microsoft.com/office/drawing/2014/main" val="1838031404"/>
                    </a:ext>
                  </a:extLst>
                </a:gridCol>
                <a:gridCol w="454149">
                  <a:extLst>
                    <a:ext uri="{9D8B030D-6E8A-4147-A177-3AD203B41FA5}">
                      <a16:colId xmlns:a16="http://schemas.microsoft.com/office/drawing/2014/main" val="3856591666"/>
                    </a:ext>
                  </a:extLst>
                </a:gridCol>
                <a:gridCol w="454149">
                  <a:extLst>
                    <a:ext uri="{9D8B030D-6E8A-4147-A177-3AD203B41FA5}">
                      <a16:colId xmlns:a16="http://schemas.microsoft.com/office/drawing/2014/main" val="1171287282"/>
                    </a:ext>
                  </a:extLst>
                </a:gridCol>
                <a:gridCol w="498449">
                  <a:extLst>
                    <a:ext uri="{9D8B030D-6E8A-4147-A177-3AD203B41FA5}">
                      <a16:colId xmlns:a16="http://schemas.microsoft.com/office/drawing/2014/main" val="3654000890"/>
                    </a:ext>
                  </a:extLst>
                </a:gridCol>
                <a:gridCol w="409849">
                  <a:extLst>
                    <a:ext uri="{9D8B030D-6E8A-4147-A177-3AD203B41FA5}">
                      <a16:colId xmlns:a16="http://schemas.microsoft.com/office/drawing/2014/main" val="1952725811"/>
                    </a:ext>
                  </a:extLst>
                </a:gridCol>
                <a:gridCol w="1697818">
                  <a:extLst>
                    <a:ext uri="{9D8B030D-6E8A-4147-A177-3AD203B41FA5}">
                      <a16:colId xmlns:a16="http://schemas.microsoft.com/office/drawing/2014/main" val="2117257360"/>
                    </a:ext>
                  </a:extLst>
                </a:gridCol>
              </a:tblGrid>
              <a:tr h="21413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現行コース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特定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訓練コース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正規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・労働生産性向上訓練</a:t>
                      </a:r>
                      <a:b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・若年人材育成訓練　等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760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380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b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376135"/>
                  </a:ext>
                </a:extLst>
              </a:tr>
              <a:tr h="2555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認定実習併用職業訓練</a:t>
                      </a:r>
                      <a:b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OFF-JT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OJT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　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(+5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(+3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訓練期間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ヶ月～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大臣認定必要）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773240"/>
                  </a:ext>
                </a:extLst>
              </a:tr>
              <a:tr h="2555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一般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訓練コース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正規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上記以外の訓練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69" marR="5169" marT="5169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380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529673"/>
                  </a:ext>
                </a:extLst>
              </a:tr>
              <a:tr h="1298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特別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育成訓練コース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非正規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一般職業訓練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lang="en-US" altLang="zh-TW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zh-TW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69" marR="5169" marT="5169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760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475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b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125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非正規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雇用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維持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の場合の経費助成率は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zh-TW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536217"/>
                  </a:ext>
                </a:extLst>
              </a:tr>
              <a:tr h="2387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有期実習型訓練</a:t>
                      </a:r>
                      <a:b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OFF-JT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OJT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(+3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９万円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(+3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169" marR="5169" marT="5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55185"/>
                  </a:ext>
                </a:extLst>
              </a:tr>
              <a:tr h="2555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教育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訓練休暇付与コース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正規</a:t>
                      </a:r>
                      <a:b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非正規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教育訓練休暇制度</a:t>
                      </a:r>
                      <a:b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日以上取得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制度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導入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経費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en-US" altLang="zh-TW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69" marR="5169" marT="5169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549961"/>
                  </a:ext>
                </a:extLst>
              </a:tr>
              <a:tr h="2510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長期教育訓練休暇制度</a:t>
                      </a:r>
                      <a:b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zh-TW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以上の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連続休暇取得</a:t>
                      </a:r>
                      <a:r>
                        <a:rPr lang="en-US" altLang="zh-TW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制度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導入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経費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en-US" altLang="zh-TW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69" marR="5169" marT="5169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当たり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6,000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1,200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賃金助成は、長期教育訓練休暇制度の場合のみ（１企業２人まで）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413900"/>
                  </a:ext>
                </a:extLst>
              </a:tr>
              <a:tr h="2510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教育訓練短時間勤務制度</a:t>
                      </a:r>
                      <a:endParaRPr lang="en-US" altLang="zh-TW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制度導入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経費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en-US" altLang="zh-TW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185856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249352" y="5617689"/>
            <a:ext cx="7679474" cy="557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6579" indent="-146579" defTabSz="370306"/>
            <a:r>
              <a:rPr lang="en-US" altLang="ja-JP" sz="72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72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（）内の助成率（額）は、生産性要件を満たした場合の率（額）。</a:t>
            </a:r>
          </a:p>
          <a:p>
            <a:pPr marL="146579" indent="-146579" defTabSz="370306">
              <a:spcBef>
                <a:spcPts val="486"/>
              </a:spcBef>
            </a:pPr>
            <a:r>
              <a:rPr lang="en-US" altLang="ja-JP" sz="72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72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現行コース「教育訓練休暇等付与コース」のうち「長期教育訓練休暇制度」及び「教育訓練短時間勤務制度」は、令和４年度から令和６年度までの間は適用しない。</a:t>
            </a:r>
            <a:endParaRPr lang="en-US" altLang="ja-JP" sz="72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46579" indent="-146579" defTabSz="370306">
              <a:spcBef>
                <a:spcPts val="486"/>
              </a:spcBef>
            </a:pPr>
            <a:r>
              <a:rPr lang="en-US" altLang="ja-JP" sz="72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72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人への投資促進コースの修了後に正社員化した場合は、キャリアアップ助成金（正社員化コース）の加算対象（</a:t>
            </a:r>
            <a:r>
              <a:rPr lang="zh-TW" altLang="en-US" sz="72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情報技術分野認定実習併用職業訓練</a:t>
            </a:r>
            <a:r>
              <a:rPr lang="ja-JP" altLang="en-US" sz="72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は除く。）</a:t>
            </a:r>
            <a:endParaRPr lang="en-US" altLang="ja-JP" sz="72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スライド番号プレースホルダー 3">
            <a:extLst>
              <a:ext uri="{FF2B5EF4-FFF2-40B4-BE49-F238E27FC236}">
                <a16:creationId xmlns:a16="http://schemas.microsoft.com/office/drawing/2014/main" id="{845D9AED-2D48-6D42-A03E-BD33E92BAE8D}"/>
              </a:ext>
            </a:extLst>
          </p:cNvPr>
          <p:cNvSpPr txBox="1">
            <a:spLocks/>
          </p:cNvSpPr>
          <p:nvPr/>
        </p:nvSpPr>
        <p:spPr>
          <a:xfrm>
            <a:off x="9848268" y="7195014"/>
            <a:ext cx="510680" cy="225505"/>
          </a:xfrm>
          <a:prstGeom prst="rect">
            <a:avLst/>
          </a:prstGeom>
        </p:spPr>
        <p:txBody>
          <a:bodyPr vert="horz" lIns="74061" tIns="37031" rIns="74061" bIns="37031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70306"/>
            <a:fld id="{48F63A3B-78C7-47BE-AE5E-E10140E04643}" type="slidenum">
              <a:rPr lang="en-US" sz="972">
                <a:solidFill>
                  <a:prstClr val="black"/>
                </a:solidFill>
                <a:latin typeface="Calibri" panose="020F0502020204030204"/>
              </a:rPr>
              <a:pPr defTabSz="370306"/>
              <a:t>2</a:t>
            </a:fld>
            <a:endParaRPr lang="en-US" sz="972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581431"/>
              </p:ext>
            </p:extLst>
          </p:nvPr>
        </p:nvGraphicFramePr>
        <p:xfrm>
          <a:off x="2252135" y="1133887"/>
          <a:ext cx="7711818" cy="244220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22355">
                  <a:extLst>
                    <a:ext uri="{9D8B030D-6E8A-4147-A177-3AD203B41FA5}">
                      <a16:colId xmlns:a16="http://schemas.microsoft.com/office/drawing/2014/main" val="3195620066"/>
                    </a:ext>
                  </a:extLst>
                </a:gridCol>
                <a:gridCol w="1217119">
                  <a:extLst>
                    <a:ext uri="{9D8B030D-6E8A-4147-A177-3AD203B41FA5}">
                      <a16:colId xmlns:a16="http://schemas.microsoft.com/office/drawing/2014/main" val="2321018478"/>
                    </a:ext>
                  </a:extLst>
                </a:gridCol>
                <a:gridCol w="362011">
                  <a:extLst>
                    <a:ext uri="{9D8B030D-6E8A-4147-A177-3AD203B41FA5}">
                      <a16:colId xmlns:a16="http://schemas.microsoft.com/office/drawing/2014/main" val="2778348402"/>
                    </a:ext>
                  </a:extLst>
                </a:gridCol>
                <a:gridCol w="1239055">
                  <a:extLst>
                    <a:ext uri="{9D8B030D-6E8A-4147-A177-3AD203B41FA5}">
                      <a16:colId xmlns:a16="http://schemas.microsoft.com/office/drawing/2014/main" val="3027503184"/>
                    </a:ext>
                  </a:extLst>
                </a:gridCol>
                <a:gridCol w="549673">
                  <a:extLst>
                    <a:ext uri="{9D8B030D-6E8A-4147-A177-3AD203B41FA5}">
                      <a16:colId xmlns:a16="http://schemas.microsoft.com/office/drawing/2014/main" val="44131893"/>
                    </a:ext>
                  </a:extLst>
                </a:gridCol>
                <a:gridCol w="585360">
                  <a:extLst>
                    <a:ext uri="{9D8B030D-6E8A-4147-A177-3AD203B41FA5}">
                      <a16:colId xmlns:a16="http://schemas.microsoft.com/office/drawing/2014/main" val="1838031404"/>
                    </a:ext>
                  </a:extLst>
                </a:gridCol>
                <a:gridCol w="474109">
                  <a:extLst>
                    <a:ext uri="{9D8B030D-6E8A-4147-A177-3AD203B41FA5}">
                      <a16:colId xmlns:a16="http://schemas.microsoft.com/office/drawing/2014/main" val="3856591666"/>
                    </a:ext>
                  </a:extLst>
                </a:gridCol>
                <a:gridCol w="438926">
                  <a:extLst>
                    <a:ext uri="{9D8B030D-6E8A-4147-A177-3AD203B41FA5}">
                      <a16:colId xmlns:a16="http://schemas.microsoft.com/office/drawing/2014/main" val="1336204807"/>
                    </a:ext>
                  </a:extLst>
                </a:gridCol>
                <a:gridCol w="398849">
                  <a:extLst>
                    <a:ext uri="{9D8B030D-6E8A-4147-A177-3AD203B41FA5}">
                      <a16:colId xmlns:a16="http://schemas.microsoft.com/office/drawing/2014/main" val="3654000890"/>
                    </a:ext>
                  </a:extLst>
                </a:gridCol>
                <a:gridCol w="36684">
                  <a:extLst>
                    <a:ext uri="{9D8B030D-6E8A-4147-A177-3AD203B41FA5}">
                      <a16:colId xmlns:a16="http://schemas.microsoft.com/office/drawing/2014/main" val="2331376107"/>
                    </a:ext>
                  </a:extLst>
                </a:gridCol>
                <a:gridCol w="475497">
                  <a:extLst>
                    <a:ext uri="{9D8B030D-6E8A-4147-A177-3AD203B41FA5}">
                      <a16:colId xmlns:a16="http://schemas.microsoft.com/office/drawing/2014/main" val="139385015"/>
                    </a:ext>
                  </a:extLst>
                </a:gridCol>
                <a:gridCol w="1712180">
                  <a:extLst>
                    <a:ext uri="{9D8B030D-6E8A-4147-A177-3AD203B41FA5}">
                      <a16:colId xmlns:a16="http://schemas.microsoft.com/office/drawing/2014/main" val="3856059474"/>
                    </a:ext>
                  </a:extLst>
                </a:gridCol>
              </a:tblGrid>
              <a:tr h="21694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900" b="1" kern="12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訓練メニュー</a:t>
                      </a:r>
                      <a:endParaRPr kumimoji="1" lang="ja-JP" altLang="en-US" sz="900" b="1" kern="12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800" b="1" kern="12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対象者</a:t>
                      </a:r>
                      <a:endParaRPr kumimoji="1" lang="ja-JP" altLang="en-US" sz="800" b="1" kern="12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900" b="1" kern="12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対象訓練</a:t>
                      </a:r>
                      <a:endParaRPr kumimoji="1" lang="ja-JP" altLang="en-US" sz="900" b="1" kern="12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900" b="1" kern="12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経費</a:t>
                      </a:r>
                      <a:r>
                        <a:rPr kumimoji="1" lang="ja-JP" altLang="en-US" sz="900" b="1" kern="12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助成率</a:t>
                      </a:r>
                      <a:endParaRPr kumimoji="1" lang="ja-JP" altLang="en-US" sz="900" b="1" kern="12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kumimoji="1" lang="ja-JP" altLang="en-US" sz="9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5169" marR="5169" marT="5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900" b="1" kern="12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賃金助成</a:t>
                      </a:r>
                      <a:r>
                        <a:rPr kumimoji="1" lang="ja-JP" altLang="en-US" sz="900" b="1" kern="12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額</a:t>
                      </a:r>
                      <a:endParaRPr kumimoji="1" lang="ja-JP" altLang="en-US" sz="900" b="1" kern="12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kumimoji="1" lang="ja-JP" altLang="en-US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5169" marR="5169" marT="5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900" b="1" kern="12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OJT</a:t>
                      </a:r>
                      <a:r>
                        <a:rPr kumimoji="1" lang="ja-JP" altLang="en-US" sz="900" b="1" kern="12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実施助成</a:t>
                      </a:r>
                      <a:r>
                        <a:rPr kumimoji="1" lang="ja-JP" altLang="en-US" sz="900" b="1" kern="12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額</a:t>
                      </a:r>
                      <a:endParaRPr kumimoji="1" lang="ja-JP" altLang="en-US" sz="900" b="1" kern="12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kumimoji="1" lang="ja-JP" altLang="en-US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5169" marR="5169" marT="5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900" b="1" kern="12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備考</a:t>
                      </a:r>
                      <a:endParaRPr kumimoji="1" lang="ja-JP" altLang="en-US" sz="900" b="1" kern="12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507145"/>
                  </a:ext>
                </a:extLst>
              </a:tr>
              <a:tr h="16610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95" rtl="0" eaLnBrk="1" fontAlgn="ctr" latinLnBrk="0" hangingPunct="1"/>
                      <a:r>
                        <a:rPr kumimoji="1" lang="ja-JP" altLang="en-US" sz="700" b="1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中小企業</a:t>
                      </a:r>
                      <a:endParaRPr kumimoji="1" lang="ja-JP" altLang="en-US" sz="700" b="1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fontAlgn="ctr" latinLnBrk="0" hangingPunct="1"/>
                      <a:r>
                        <a:rPr kumimoji="1" lang="ja-JP" altLang="en-US" sz="700" b="1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大企業</a:t>
                      </a:r>
                      <a:endParaRPr kumimoji="1" lang="ja-JP" altLang="en-US" sz="700" b="1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fontAlgn="ctr" latinLnBrk="0" hangingPunct="1"/>
                      <a:r>
                        <a:rPr kumimoji="1" lang="ja-JP" altLang="en-US" sz="700" b="1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中小企業</a:t>
                      </a:r>
                      <a:endParaRPr kumimoji="1" lang="ja-JP" altLang="en-US" sz="700" b="1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fontAlgn="ctr" latinLnBrk="0" hangingPunct="1"/>
                      <a:r>
                        <a:rPr kumimoji="1" lang="ja-JP" altLang="en-US" sz="700" b="1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大企業</a:t>
                      </a:r>
                      <a:endParaRPr kumimoji="1" lang="ja-JP" altLang="en-US" sz="700" b="1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fontAlgn="ctr" latinLnBrk="0" hangingPunct="1"/>
                      <a:r>
                        <a:rPr kumimoji="1" lang="ja-JP" altLang="en-US" sz="700" b="1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中小企業</a:t>
                      </a:r>
                      <a:endParaRPr kumimoji="1" lang="ja-JP" altLang="en-US" sz="700" b="1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395" rtl="0" eaLnBrk="1" fontAlgn="ctr" latinLnBrk="0" hangingPunct="1"/>
                      <a:r>
                        <a:rPr kumimoji="1" lang="ja-JP" altLang="en-US" sz="700" b="1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大企業</a:t>
                      </a:r>
                      <a:endParaRPr kumimoji="1" lang="ja-JP" altLang="en-US" sz="700" b="1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395" rtl="0" eaLnBrk="1" fontAlgn="ctr" latinLnBrk="0" hangingPunct="1"/>
                      <a:endParaRPr kumimoji="1" lang="ja-JP" altLang="en-US" sz="800" b="1" u="none" strike="noStrike" kern="1200" dirty="0">
                        <a:solidFill>
                          <a:schemeClr val="bg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5169" marR="5169" marT="5169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279964"/>
                  </a:ext>
                </a:extLst>
              </a:tr>
              <a:tr h="214130">
                <a:tc rowSpan="7">
                  <a:txBody>
                    <a:bodyPr/>
                    <a:lstStyle/>
                    <a:p>
                      <a:pPr marL="0" marR="0" lvl="0" indent="0" algn="ctr" defTabSz="86017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人への投資促進コース</a:t>
                      </a:r>
                    </a:p>
                  </a:txBody>
                  <a:tcPr marL="4187" marR="4187" marT="4187" marB="0" vert="eaVert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indent="-180975" algn="l" defTabSz="914400" rtl="0" eaLnBrk="1" fontAlgn="ctr" latinLnBrk="0" hangingPunct="1"/>
                      <a:r>
                        <a:rPr kumimoji="1" lang="ja-JP" altLang="en-US" sz="900" b="1" kern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高度デジタル人材訓練</a:t>
                      </a:r>
                      <a:endParaRPr kumimoji="1" lang="ja-JP" altLang="en-US" sz="900" b="1" kern="12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正規</a:t>
                      </a:r>
                      <a:b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非正規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高度デジタル訓練</a:t>
                      </a:r>
                      <a:r>
                        <a:rPr lang="en-US" altLang="ja-JP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(IT</a:t>
                      </a:r>
                      <a:r>
                        <a:rPr lang="ja-JP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ｽｷﾙ標準（</a:t>
                      </a:r>
                      <a:r>
                        <a:rPr lang="en-US" altLang="ja-JP" sz="6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ITSS</a:t>
                      </a:r>
                      <a:r>
                        <a:rPr lang="ja-JP" altLang="en-US" sz="6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）レベル</a:t>
                      </a:r>
                      <a:r>
                        <a:rPr lang="en-US" altLang="ja-JP" sz="6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3､4</a:t>
                      </a:r>
                      <a:r>
                        <a:rPr lang="ja-JP" altLang="en-US" sz="6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r>
                        <a:rPr lang="en-US" altLang="ja-JP" sz="6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75%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</a:t>
                      </a:r>
                      <a:r>
                        <a:rPr lang="ja-JP" altLang="en-US" sz="900" b="1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960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480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資格試験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受験料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も助成対象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179943"/>
                  </a:ext>
                </a:extLst>
              </a:tr>
              <a:tr h="201684">
                <a:tc vMerge="1">
                  <a:txBody>
                    <a:bodyPr/>
                    <a:lstStyle/>
                    <a:p>
                      <a:endParaRPr lang="ja-JP" altLang="en-US"/>
                    </a:p>
                  </a:txBody>
                  <a:tcPr marL="4863" marR="4863" marT="486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1809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900" b="1" kern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成長分野等人材訓練</a:t>
                      </a:r>
                      <a:endParaRPr kumimoji="1" lang="ja-JP" altLang="en-US" sz="900" b="1" kern="1200" dirty="0" smtClean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69" marR="5169" marT="5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海外も含む大学院での訓練</a:t>
                      </a:r>
                      <a:endParaRPr lang="ja-JP" alt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395" rtl="0" eaLnBrk="1" fontAlgn="ctr" latinLnBrk="0" hangingPunct="1"/>
                      <a:r>
                        <a:rPr kumimoji="1" lang="en-US" altLang="ja-JP" sz="9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75</a:t>
                      </a:r>
                      <a:r>
                        <a:rPr kumimoji="1" lang="ja-JP" altLang="en-US" sz="9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％</a:t>
                      </a:r>
                      <a:endParaRPr kumimoji="1" lang="en-US" altLang="ja-JP" sz="900" b="1" u="none" strike="noStrike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69" marR="5169" marT="5169" marB="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国内大学院</a:t>
                      </a:r>
                      <a:endParaRPr lang="en-US" altLang="ja-JP" sz="5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960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69" marR="5169" marT="5169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169" marR="5169" marT="5169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0618373"/>
                  </a:ext>
                </a:extLst>
              </a:tr>
              <a:tr h="275745">
                <a:tc vMerge="1">
                  <a:txBody>
                    <a:bodyPr/>
                    <a:lstStyle/>
                    <a:p>
                      <a:endParaRPr lang="ja-JP" altLang="en-US"/>
                    </a:p>
                  </a:txBody>
                  <a:tcPr marL="4863" marR="4863" marT="486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900" b="1" kern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情報技術分野認定実習</a:t>
                      </a:r>
                      <a:r>
                        <a:rPr kumimoji="1" lang="ja-JP" altLang="en-US" sz="900" b="1" kern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</a:t>
                      </a:r>
                      <a:endParaRPr kumimoji="1" lang="en-US" altLang="ja-JP" sz="900" b="1" kern="1200" dirty="0" smtClean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3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900" b="1" kern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併用職業訓練</a:t>
                      </a:r>
                      <a:endParaRPr kumimoji="1" lang="ja-JP" altLang="en-US" sz="900" b="1" kern="1200" dirty="0" smtClean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正規</a:t>
                      </a: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OFF-JT＋OJT</a:t>
                      </a:r>
                      <a:r>
                        <a:rPr lang="ja-JP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の組み合わせの訓練（</a:t>
                      </a:r>
                      <a:r>
                        <a:rPr lang="en-US" altLang="ja-JP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IT</a:t>
                      </a:r>
                      <a:r>
                        <a:rPr lang="ja-JP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分野関連の訓練）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％</a:t>
                      </a:r>
                      <a:br>
                        <a:rPr kumimoji="1" lang="ja-JP" alt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</a:br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fontAlgn="ctr" latinLnBrk="0" hangingPunct="1"/>
                      <a:r>
                        <a:rPr kumimoji="1" lang="en-US" altLang="ja-JP" sz="9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45</a:t>
                      </a:r>
                      <a:r>
                        <a:rPr kumimoji="1" lang="ja-JP" altLang="en-US" sz="9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％</a:t>
                      </a:r>
                      <a:endParaRPr kumimoji="1" lang="en-US" altLang="ja-JP" sz="9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(+15%)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760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b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altLang="ja-JP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200</a:t>
                      </a:r>
                      <a: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r>
                        <a:rPr lang="en-US" altLang="ja-JP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380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kumimoji="1" lang="en-US" altLang="ja-JP" sz="700" u="none" strike="noStrike" kern="12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(+100</a:t>
                      </a:r>
                      <a:r>
                        <a:rPr kumimoji="1" lang="ja-JP" altLang="en-US" sz="700" u="none" strike="noStrike" kern="12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r>
                        <a:rPr kumimoji="1" lang="en-US" altLang="ja-JP" sz="700" u="none" strike="noStrike" kern="12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en-US" altLang="ja-JP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algn="ctr" defTabSz="914395" rtl="0" eaLnBrk="1" fontAlgn="ctr" latinLnBrk="0" hangingPunct="1"/>
                      <a:r>
                        <a:rPr kumimoji="1" lang="en-US" altLang="ja-JP" sz="7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(+5</a:t>
                      </a:r>
                      <a:r>
                        <a:rPr kumimoji="1" lang="ja-JP" altLang="en-US" sz="7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万円</a:t>
                      </a:r>
                      <a:r>
                        <a:rPr kumimoji="1" lang="en-US" altLang="ja-JP" sz="7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)</a:t>
                      </a:r>
                      <a:endParaRPr kumimoji="1" lang="ja-JP" alt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algn="ctr" defTabSz="914395" rtl="0" eaLnBrk="1" fontAlgn="ctr" latinLnBrk="0" hangingPunct="1"/>
                      <a:r>
                        <a:rPr kumimoji="1" lang="en-US" altLang="ja-JP" sz="7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(+3</a:t>
                      </a:r>
                      <a:r>
                        <a:rPr kumimoji="1" lang="ja-JP" altLang="en-US" sz="7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万円</a:t>
                      </a:r>
                      <a:r>
                        <a:rPr kumimoji="1" lang="en-US" altLang="ja-JP" sz="7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)</a:t>
                      </a:r>
                      <a:endParaRPr kumimoji="1" lang="ja-JP" alt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訓練期間</a:t>
                      </a:r>
                      <a:r>
                        <a:rPr kumimoji="1" lang="en-US" altLang="ja-JP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6</a:t>
                      </a:r>
                      <a:r>
                        <a:rPr kumimoji="1" lang="ja-JP" alt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ヶ月～</a:t>
                      </a:r>
                      <a:r>
                        <a:rPr kumimoji="1" lang="en-US" altLang="ja-JP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年</a:t>
                      </a:r>
                      <a:r>
                        <a:rPr kumimoji="1" lang="en-US" altLang="ja-JP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大臣認定必要</a:t>
                      </a:r>
                      <a:r>
                        <a:rPr kumimoji="1" lang="en-US" altLang="ja-JP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39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資格試験</a:t>
                      </a:r>
                      <a:r>
                        <a:rPr kumimoji="1" lang="en-US" altLang="ja-JP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受験料</a:t>
                      </a:r>
                      <a:r>
                        <a:rPr kumimoji="1" lang="en-US" altLang="ja-JP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も助成対象</a:t>
                      </a:r>
                    </a:p>
                  </a:txBody>
                  <a:tcPr marL="4187" marR="4187" marT="4187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884426"/>
                  </a:ext>
                </a:extLst>
              </a:tr>
              <a:tr h="374493">
                <a:tc vMerge="1">
                  <a:txBody>
                    <a:bodyPr/>
                    <a:lstStyle/>
                    <a:p>
                      <a:endParaRPr lang="ja-JP" altLang="en-US"/>
                    </a:p>
                  </a:txBody>
                  <a:tcPr marL="4863" marR="4863" marT="486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zh-TW" altLang="en-US" sz="900" b="1" kern="1200" dirty="0" smtClean="0">
                          <a:solidFill>
                            <a:srgbClr val="7030A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長期教育訓練休暇等</a:t>
                      </a:r>
                      <a:r>
                        <a:rPr kumimoji="1" lang="ja-JP" altLang="en-US" sz="900" b="1" kern="1200" dirty="0" smtClean="0">
                          <a:solidFill>
                            <a:srgbClr val="7030A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    </a:t>
                      </a:r>
                      <a:endParaRPr kumimoji="1" lang="en-US" altLang="ja-JP" sz="900" b="1" kern="1200" dirty="0" smtClean="0">
                        <a:solidFill>
                          <a:srgbClr val="7030A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en-US" altLang="zh-TW" sz="900" b="1" kern="1200" dirty="0" smtClean="0">
                          <a:solidFill>
                            <a:srgbClr val="7030A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zh-TW" altLang="en-US" sz="900" b="1" kern="1200" dirty="0" smtClean="0">
                          <a:solidFill>
                            <a:srgbClr val="7030A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制度</a:t>
                      </a:r>
                      <a:endParaRPr kumimoji="1" lang="zh-TW" altLang="en-US" sz="900" b="1" kern="1200" dirty="0">
                        <a:solidFill>
                          <a:srgbClr val="7030A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正規</a:t>
                      </a:r>
                      <a:b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非正規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長期教育訓練</a:t>
                      </a:r>
                      <a:r>
                        <a:rPr lang="zh-TW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休暇</a:t>
                      </a:r>
                      <a:r>
                        <a:rPr lang="ja-JP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制度</a:t>
                      </a:r>
                      <a:endParaRPr lang="en-US" altLang="ja-JP" sz="7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日以上の連続休暇取得）</a:t>
                      </a:r>
                      <a:endParaRPr lang="zh-TW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制度導入</a:t>
                      </a:r>
                      <a:r>
                        <a:rPr lang="zh-TW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経費</a:t>
                      </a:r>
                      <a:r>
                        <a:rPr kumimoji="1" lang="en-US" altLang="zh-TW" sz="9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</a:t>
                      </a:r>
                      <a:r>
                        <a:rPr kumimoji="1" lang="zh-TW" alt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万円</a:t>
                      </a:r>
                      <a:br>
                        <a:rPr kumimoji="1" lang="zh-TW" alt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</a:br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zh-TW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69" marR="5169" marT="5169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当たり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6,000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1,200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・長期教育訓練休暇制度を導入済みの企業も賃金助成の対象</a:t>
                      </a:r>
                    </a:p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・賃金助成の人数制限を撤廃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9832258"/>
                  </a:ext>
                </a:extLst>
              </a:tr>
              <a:tr h="3287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所定労働時間の短縮</a:t>
                      </a:r>
                      <a:endParaRPr lang="en-US" altLang="ja-JP" sz="7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及び所定外</a:t>
                      </a:r>
                      <a: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労働免除制度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制度導入経費</a:t>
                      </a:r>
                      <a:r>
                        <a:rPr kumimoji="1" lang="en-US" altLang="zh-TW" sz="9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</a:t>
                      </a:r>
                      <a:r>
                        <a:rPr kumimoji="1" lang="zh-TW" altLang="en-US" sz="9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万円</a:t>
                      </a:r>
                      <a:br>
                        <a:rPr kumimoji="1" lang="zh-TW" altLang="en-US" sz="9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</a:br>
                      <a:r>
                        <a:rPr lang="en-US" altLang="zh-TW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zh-TW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zh-TW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zh-TW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r>
                        <a:rPr lang="en-US" altLang="zh-TW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zh-TW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69" marR="5169" marT="5169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169" marR="5169" marT="5169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5410792"/>
                  </a:ext>
                </a:extLst>
              </a:tr>
              <a:tr h="328769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4863" marR="4863" marT="486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zh-TW" altLang="en-US" sz="900" b="1" kern="1200" dirty="0" smtClean="0">
                          <a:solidFill>
                            <a:srgbClr val="7030A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自発的職業能力開発</a:t>
                      </a:r>
                      <a:endParaRPr kumimoji="1" lang="en-US" altLang="zh-TW" sz="900" b="1" kern="1200" dirty="0" smtClean="0">
                        <a:solidFill>
                          <a:srgbClr val="7030A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ja-JP" altLang="en-US" sz="900" b="1" kern="1200" baseline="0" dirty="0" smtClean="0">
                          <a:solidFill>
                            <a:srgbClr val="7030A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zh-TW" altLang="en-US" sz="900" b="1" kern="1200" dirty="0" smtClean="0">
                          <a:solidFill>
                            <a:srgbClr val="7030A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訓練</a:t>
                      </a:r>
                      <a:endParaRPr kumimoji="1" lang="zh-TW" altLang="en-US" sz="900" b="1" kern="1200" dirty="0">
                        <a:solidFill>
                          <a:srgbClr val="7030A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正規</a:t>
                      </a:r>
                      <a:b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非正規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労働者の自発的な職業訓練費用を事業主が負担</a:t>
                      </a:r>
                      <a: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した訓練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％</a:t>
                      </a:r>
                      <a:br>
                        <a:rPr kumimoji="1" lang="ja-JP" alt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</a:br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69" marR="5169" marT="5169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4447985"/>
                  </a:ext>
                </a:extLst>
              </a:tr>
              <a:tr h="328769">
                <a:tc vMerge="1">
                  <a:txBody>
                    <a:bodyPr/>
                    <a:lstStyle/>
                    <a:p>
                      <a:pPr marL="0" algn="l" defTabSz="877836" rtl="0" eaLnBrk="1" fontAlgn="ctr" latinLnBrk="0" hangingPunct="1"/>
                      <a:endParaRPr kumimoji="1" lang="ja-JP" altLang="en-US" sz="1000" b="1" kern="1200" dirty="0">
                        <a:solidFill>
                          <a:srgbClr val="00B05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863" marR="4863" marT="48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7783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kern="1200" dirty="0" smtClean="0">
                          <a:solidFill>
                            <a:srgbClr val="00B05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定額制訓練</a:t>
                      </a:r>
                      <a:endParaRPr kumimoji="1" lang="ja-JP" altLang="en-US" sz="900" b="1" kern="1200" dirty="0">
                        <a:solidFill>
                          <a:srgbClr val="00B05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正規</a:t>
                      </a:r>
                      <a:b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7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非正規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「定額制訓練」（サブスクリプション型の研修サービス）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</a:t>
                      </a:r>
                      <a:r>
                        <a:rPr lang="ja-JP" altLang="en-US" sz="8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800" b="1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lang="en-US" altLang="ja-JP" sz="800" b="1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lang="en-US" altLang="ja-JP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187" marR="4187" marT="4187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306462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 flipV="1">
            <a:off x="2071676" y="995812"/>
            <a:ext cx="8036049" cy="37030"/>
          </a:xfrm>
          <a:prstGeom prst="rect">
            <a:avLst/>
          </a:prstGeom>
          <a:solidFill>
            <a:schemeClr val="tx2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740612">
              <a:defRPr/>
            </a:pPr>
            <a:endParaRPr lang="ja-JP" altLang="en-US" sz="85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68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440</TotalTime>
  <Words>1325</Words>
  <Application>Microsoft Office PowerPoint</Application>
  <PresentationFormat>ワイド画面</PresentationFormat>
  <Paragraphs>175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1_Office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大山 恵美子(ooyama-emiko)</dc:creator>
  <cp:lastModifiedBy>竹内 大樹(takeuchi-taiki)</cp:lastModifiedBy>
  <cp:revision>51</cp:revision>
  <cp:lastPrinted>2022-05-31T09:49:29Z</cp:lastPrinted>
  <dcterms:created xsi:type="dcterms:W3CDTF">2022-03-22T06:43:12Z</dcterms:created>
  <dcterms:modified xsi:type="dcterms:W3CDTF">2022-06-01T01:22:54Z</dcterms:modified>
</cp:coreProperties>
</file>