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handoutMasterIdLst>
    <p:handoutMasterId r:id="rId4"/>
  </p:handoutMasterIdLst>
  <p:sldIdLst>
    <p:sldId id="257" r:id="rId2"/>
  </p:sldIdLst>
  <p:sldSz cx="9601200" cy="12801600" type="A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FA555B9-D343-40D7-8EB7-F38D4DEF7799}">
          <p14:sldIdLst>
            <p14:sldId id="257"/>
          </p14:sldIdLst>
        </p14:section>
      </p14:sectionLst>
    </p:ex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4DA1"/>
    <a:srgbClr val="E13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36" autoAdjust="0"/>
  </p:normalViewPr>
  <p:slideViewPr>
    <p:cSldViewPr>
      <p:cViewPr>
        <p:scale>
          <a:sx n="69" d="100"/>
          <a:sy n="69" d="100"/>
        </p:scale>
        <p:origin x="1236" y="-2718"/>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D765A5AF-73E4-4F88-B9CF-35D36CFE60E5}" type="datetimeFigureOut">
              <a:rPr kumimoji="1" lang="ja-JP" altLang="en-US" smtClean="0"/>
              <a:t>2022/6/16</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16A4E1C5-FA47-4EA2-9023-DCA3711F856E}" type="slidenum">
              <a:rPr kumimoji="1" lang="ja-JP" altLang="en-US" smtClean="0"/>
              <a:t>‹#›</a:t>
            </a:fld>
            <a:endParaRPr kumimoji="1" lang="ja-JP" altLang="en-US"/>
          </a:p>
        </p:txBody>
      </p:sp>
    </p:spTree>
    <p:extLst>
      <p:ext uri="{BB962C8B-B14F-4D97-AF65-F5344CB8AC3E}">
        <p14:creationId xmlns:p14="http://schemas.microsoft.com/office/powerpoint/2010/main" val="471497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1"/>
            <a:ext cx="2919412" cy="493713"/>
          </a:xfrm>
          <a:prstGeom prst="rect">
            <a:avLst/>
          </a:prstGeom>
        </p:spPr>
        <p:txBody>
          <a:bodyPr vert="horz" lIns="91434" tIns="45717" rIns="91434" bIns="45717" rtlCol="0"/>
          <a:lstStyle>
            <a:lvl1pPr algn="r">
              <a:defRPr sz="1200"/>
            </a:lvl1pPr>
          </a:lstStyle>
          <a:p>
            <a:fld id="{8E5CD439-8D9F-4CCE-A3D5-77E922DB4D18}" type="datetimeFigureOut">
              <a:rPr kumimoji="1" lang="ja-JP" altLang="en-US" smtClean="0"/>
              <a:t>2022/6/16</a:t>
            </a:fld>
            <a:endParaRPr kumimoji="1" lang="ja-JP" altLang="en-US" dirty="0"/>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34" tIns="45717" rIns="91434" bIns="45717" rtlCol="0" anchor="b"/>
          <a:lstStyle>
            <a:lvl1pPr algn="r">
              <a:defRPr sz="1200"/>
            </a:lvl1pPr>
          </a:lstStyle>
          <a:p>
            <a:fld id="{C73A076D-AC07-4AD8-BCAD-50F077CE3462}" type="slidenum">
              <a:rPr kumimoji="1" lang="ja-JP" altLang="en-US" smtClean="0"/>
              <a:t>‹#›</a:t>
            </a:fld>
            <a:endParaRPr kumimoji="1" lang="ja-JP" altLang="en-US" dirty="0"/>
          </a:p>
        </p:txBody>
      </p:sp>
    </p:spTree>
    <p:extLst>
      <p:ext uri="{BB962C8B-B14F-4D97-AF65-F5344CB8AC3E}">
        <p14:creationId xmlns:p14="http://schemas.microsoft.com/office/powerpoint/2010/main" val="1075435423"/>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2099123"/>
            <a:ext cx="7200900" cy="4456853"/>
          </a:xfrm>
        </p:spPr>
        <p:txBody>
          <a:bodyPr anchor="b">
            <a:normAutofit/>
          </a:bodyPr>
          <a:lstStyle>
            <a:lvl1pPr algn="ctr">
              <a:defRPr sz="472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normAutofit/>
          </a:bodyPr>
          <a:lstStyle>
            <a:lvl1pPr marL="0" indent="0" algn="ctr">
              <a:buNone/>
              <a:defRPr sz="1890">
                <a:solidFill>
                  <a:schemeClr val="tx1">
                    <a:lumMod val="75000"/>
                    <a:lumOff val="25000"/>
                  </a:schemeClr>
                </a:solidFill>
              </a:defRPr>
            </a:lvl1pPr>
            <a:lvl2pPr marL="360045" indent="0" algn="ctr">
              <a:buNone/>
              <a:defRPr sz="2205"/>
            </a:lvl2pPr>
            <a:lvl3pPr marL="720090" indent="0" algn="ctr">
              <a:buNone/>
              <a:defRPr sz="1890"/>
            </a:lvl3pPr>
            <a:lvl4pPr marL="1080135" indent="0" algn="ctr">
              <a:buNone/>
              <a:defRPr sz="1575"/>
            </a:lvl4pPr>
            <a:lvl5pPr marL="1440180" indent="0" algn="ctr">
              <a:buNone/>
              <a:defRPr sz="1575"/>
            </a:lvl5pPr>
            <a:lvl6pPr marL="1800225" indent="0" algn="ctr">
              <a:buNone/>
              <a:defRPr sz="1575"/>
            </a:lvl6pPr>
            <a:lvl7pPr marL="2160270" indent="0" algn="ctr">
              <a:buNone/>
              <a:defRPr sz="1575"/>
            </a:lvl7pPr>
            <a:lvl8pPr marL="2520315" indent="0" algn="ctr">
              <a:buNone/>
              <a:defRPr sz="1575"/>
            </a:lvl8pPr>
            <a:lvl9pPr marL="2880360" indent="0" algn="ctr">
              <a:buNone/>
              <a:defRPr sz="157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384318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404123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72676"/>
            <a:ext cx="2070259" cy="10848764"/>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60083" y="672677"/>
            <a:ext cx="6090761" cy="108487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28821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57247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6523"/>
            <a:ext cx="8281035" cy="5322255"/>
          </a:xfrm>
        </p:spPr>
        <p:txBody>
          <a:bodyPr anchor="b">
            <a:normAutofit/>
          </a:bodyPr>
          <a:lstStyle>
            <a:lvl1pPr>
              <a:defRPr sz="4725"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498249"/>
            <a:ext cx="8281035" cy="2800349"/>
          </a:xfrm>
        </p:spPr>
        <p:txBody>
          <a:bodyPr anchor="t">
            <a:normAutofit/>
          </a:bodyPr>
          <a:lstStyle>
            <a:lvl1pPr marL="0" indent="0">
              <a:buNone/>
              <a:defRPr sz="1890">
                <a:solidFill>
                  <a:schemeClr val="tx1">
                    <a:lumMod val="75000"/>
                    <a:lumOff val="25000"/>
                  </a:schemeClr>
                </a:solidFill>
              </a:defRPr>
            </a:lvl1pPr>
            <a:lvl2pPr marL="360045" indent="0">
              <a:buNone/>
              <a:defRPr sz="1418">
                <a:solidFill>
                  <a:schemeClr val="tx1">
                    <a:tint val="75000"/>
                  </a:schemeClr>
                </a:solidFill>
              </a:defRPr>
            </a:lvl2pPr>
            <a:lvl3pPr marL="720090" indent="0">
              <a:buNone/>
              <a:defRPr sz="1260">
                <a:solidFill>
                  <a:schemeClr val="tx1">
                    <a:tint val="75000"/>
                  </a:schemeClr>
                </a:solidFill>
              </a:defRPr>
            </a:lvl3pPr>
            <a:lvl4pPr marL="1080135" indent="0">
              <a:buNone/>
              <a:defRPr sz="1103">
                <a:solidFill>
                  <a:schemeClr val="tx1">
                    <a:tint val="75000"/>
                  </a:schemeClr>
                </a:solidFill>
              </a:defRPr>
            </a:lvl4pPr>
            <a:lvl5pPr marL="1440180" indent="0">
              <a:buNone/>
              <a:defRPr sz="1103">
                <a:solidFill>
                  <a:schemeClr val="tx1">
                    <a:tint val="75000"/>
                  </a:schemeClr>
                </a:solidFill>
              </a:defRPr>
            </a:lvl5pPr>
            <a:lvl6pPr marL="1800225" indent="0">
              <a:buNone/>
              <a:defRPr sz="1103">
                <a:solidFill>
                  <a:schemeClr val="tx1">
                    <a:tint val="75000"/>
                  </a:schemeClr>
                </a:solidFill>
              </a:defRPr>
            </a:lvl6pPr>
            <a:lvl7pPr marL="2160270" indent="0">
              <a:buNone/>
              <a:defRPr sz="1103">
                <a:solidFill>
                  <a:schemeClr val="tx1">
                    <a:tint val="75000"/>
                  </a:schemeClr>
                </a:solidFill>
              </a:defRPr>
            </a:lvl7pPr>
            <a:lvl8pPr marL="2520315" indent="0">
              <a:buNone/>
              <a:defRPr sz="1103">
                <a:solidFill>
                  <a:schemeClr val="tx1">
                    <a:tint val="75000"/>
                  </a:schemeClr>
                </a:solidFill>
              </a:defRPr>
            </a:lvl8pPr>
            <a:lvl9pPr marL="2880360" indent="0">
              <a:buNone/>
              <a:defRPr sz="110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22960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5538" y="3413761"/>
            <a:ext cx="4080510" cy="812249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13761"/>
            <a:ext cx="4080510" cy="812249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25646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65537" y="3139454"/>
            <a:ext cx="4060508" cy="1541305"/>
          </a:xfrm>
        </p:spPr>
        <p:txBody>
          <a:bodyPr anchor="b">
            <a:normAutofit/>
          </a:bodyPr>
          <a:lstStyle>
            <a:lvl1pPr marL="0" indent="0">
              <a:spcBef>
                <a:spcPts val="0"/>
              </a:spcBef>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ja-JP" altLang="en-US" smtClean="0"/>
              <a:t>マスター テキストの書式設定</a:t>
            </a:r>
          </a:p>
        </p:txBody>
      </p:sp>
      <p:sp>
        <p:nvSpPr>
          <p:cNvPr id="4" name="Content Placeholder 3"/>
          <p:cNvSpPr>
            <a:spLocks noGrp="1"/>
          </p:cNvSpPr>
          <p:nvPr>
            <p:ph sz="half" idx="2"/>
          </p:nvPr>
        </p:nvSpPr>
        <p:spPr>
          <a:xfrm>
            <a:off x="665537" y="4680761"/>
            <a:ext cx="4060508" cy="687031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9455"/>
            <a:ext cx="4080511" cy="1541303"/>
          </a:xfrm>
        </p:spPr>
        <p:txBody>
          <a:bodyPr anchor="b"/>
          <a:lstStyle>
            <a:lvl1pPr marL="0" indent="0">
              <a:spcBef>
                <a:spcPts val="0"/>
              </a:spcBef>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80761"/>
            <a:ext cx="4080511" cy="687031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023774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43684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405874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2483" y="853441"/>
            <a:ext cx="3096387" cy="2987034"/>
          </a:xfrm>
        </p:spPr>
        <p:txBody>
          <a:bodyPr anchor="b">
            <a:normAutofit/>
          </a:bodyPr>
          <a:lstStyle>
            <a:lvl1pPr>
              <a:defRPr sz="252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0510" y="1849120"/>
            <a:ext cx="4860608" cy="9103360"/>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2483" y="3840479"/>
            <a:ext cx="3096387" cy="7112002"/>
          </a:xfrm>
        </p:spPr>
        <p:txBody>
          <a:bodyPr>
            <a:normAutofit/>
          </a:bodyPr>
          <a:lstStyle>
            <a:lvl1pPr marL="0" indent="0">
              <a:lnSpc>
                <a:spcPct val="90000"/>
              </a:lnSpc>
              <a:buNone/>
              <a:defRPr sz="1260"/>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112710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2483" y="853440"/>
            <a:ext cx="3096387" cy="2987040"/>
          </a:xfrm>
        </p:spPr>
        <p:txBody>
          <a:bodyPr anchor="b">
            <a:normAutofit/>
          </a:bodyPr>
          <a:lstStyle>
            <a:lvl1pPr>
              <a:defRPr sz="252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4080510" y="1849120"/>
            <a:ext cx="4860608" cy="9103360"/>
          </a:xfrm>
        </p:spPr>
        <p:txBody>
          <a:bodyPr/>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ja-JP" altLang="en-US" smtClean="0"/>
              <a:t>図を追加</a:t>
            </a:r>
            <a:endParaRPr lang="en-US" dirty="0"/>
          </a:p>
        </p:txBody>
      </p:sp>
      <p:sp>
        <p:nvSpPr>
          <p:cNvPr id="4" name="Text Placeholder 3"/>
          <p:cNvSpPr>
            <a:spLocks noGrp="1"/>
          </p:cNvSpPr>
          <p:nvPr>
            <p:ph type="body" sz="half" idx="2"/>
          </p:nvPr>
        </p:nvSpPr>
        <p:spPr>
          <a:xfrm>
            <a:off x="662483" y="3840480"/>
            <a:ext cx="3096387" cy="7112000"/>
          </a:xfrm>
        </p:spPr>
        <p:txBody>
          <a:bodyPr>
            <a:normAutofit/>
          </a:bodyPr>
          <a:lstStyle>
            <a:lvl1pPr marL="0" indent="0">
              <a:lnSpc>
                <a:spcPct val="90000"/>
              </a:lnSpc>
              <a:buNone/>
              <a:defRPr sz="1260"/>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331093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5538" y="682752"/>
            <a:ext cx="8281035" cy="247438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5538" y="3413761"/>
            <a:ext cx="8281035" cy="81224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7"/>
            <a:ext cx="2160270" cy="681567"/>
          </a:xfrm>
          <a:prstGeom prst="rect">
            <a:avLst/>
          </a:prstGeom>
        </p:spPr>
        <p:txBody>
          <a:bodyPr vert="horz" lIns="91440" tIns="45720" rIns="91440" bIns="45720" rtlCol="0" anchor="ctr"/>
          <a:lstStyle>
            <a:lvl1pPr algn="l">
              <a:defRPr sz="866">
                <a:solidFill>
                  <a:schemeClr val="tx1">
                    <a:lumMod val="65000"/>
                    <a:lumOff val="35000"/>
                  </a:schemeClr>
                </a:solidFill>
              </a:defRPr>
            </a:lvl1p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3"/>
          </p:nvPr>
        </p:nvSpPr>
        <p:spPr>
          <a:xfrm>
            <a:off x="3180398" y="11865187"/>
            <a:ext cx="3240405" cy="681567"/>
          </a:xfrm>
          <a:prstGeom prst="rect">
            <a:avLst/>
          </a:prstGeom>
        </p:spPr>
        <p:txBody>
          <a:bodyPr vert="horz" lIns="91440" tIns="45720" rIns="91440" bIns="45720" rtlCol="0" anchor="ctr"/>
          <a:lstStyle>
            <a:lvl1pPr algn="ctr">
              <a:defRPr sz="866">
                <a:solidFill>
                  <a:schemeClr val="tx1">
                    <a:lumMod val="65000"/>
                    <a:lumOff val="35000"/>
                  </a:schemeClr>
                </a:solidFill>
              </a:defRPr>
            </a:lvl1pPr>
          </a:lstStyle>
          <a:p>
            <a:endParaRPr kumimoji="1" lang="ja-JP" altLang="en-US" dirty="0"/>
          </a:p>
        </p:txBody>
      </p:sp>
      <p:sp>
        <p:nvSpPr>
          <p:cNvPr id="6" name="Slide Number Placeholder 5"/>
          <p:cNvSpPr>
            <a:spLocks noGrp="1"/>
          </p:cNvSpPr>
          <p:nvPr>
            <p:ph type="sldNum" sz="quarter" idx="4"/>
          </p:nvPr>
        </p:nvSpPr>
        <p:spPr>
          <a:xfrm>
            <a:off x="6786303" y="11865187"/>
            <a:ext cx="2160270" cy="681567"/>
          </a:xfrm>
          <a:prstGeom prst="rect">
            <a:avLst/>
          </a:prstGeom>
        </p:spPr>
        <p:txBody>
          <a:bodyPr vert="horz" lIns="91440" tIns="45720" rIns="91440" bIns="45720" rtlCol="0" anchor="ctr"/>
          <a:lstStyle>
            <a:lvl1pPr algn="r">
              <a:defRPr sz="866">
                <a:solidFill>
                  <a:schemeClr val="tx1">
                    <a:tint val="75000"/>
                  </a:schemeClr>
                </a:solidFill>
              </a:defRPr>
            </a:lvl1p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302046989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720090" rtl="0" eaLnBrk="1" latinLnBrk="0" hangingPunct="1">
        <a:lnSpc>
          <a:spcPct val="90000"/>
        </a:lnSpc>
        <a:spcBef>
          <a:spcPct val="0"/>
        </a:spcBef>
        <a:buNone/>
        <a:defRPr kumimoji="1" sz="3465" kern="1200">
          <a:solidFill>
            <a:schemeClr val="tx1"/>
          </a:solidFill>
          <a:latin typeface="+mj-lt"/>
          <a:ea typeface="+mj-ea"/>
          <a:cs typeface="+mj-cs"/>
        </a:defRPr>
      </a:lvl1pPr>
    </p:titleStyle>
    <p:bodyStyle>
      <a:lvl1pPr marL="180023" indent="-180023" algn="l" defTabSz="720090" rtl="0" eaLnBrk="1" latinLnBrk="0" hangingPunct="1">
        <a:lnSpc>
          <a:spcPct val="90000"/>
        </a:lnSpc>
        <a:spcBef>
          <a:spcPts val="788"/>
        </a:spcBef>
        <a:buFont typeface="Wingdings 2" pitchFamily="18" charset="2"/>
        <a:buChar char=""/>
        <a:defRPr kumimoji="1" sz="2205" kern="1200">
          <a:solidFill>
            <a:schemeClr val="tx1"/>
          </a:solidFill>
          <a:latin typeface="+mn-lt"/>
          <a:ea typeface="+mn-ea"/>
          <a:cs typeface="+mn-cs"/>
        </a:defRPr>
      </a:lvl1pPr>
      <a:lvl2pPr marL="540068" indent="-180023" algn="l" defTabSz="720090" rtl="0" eaLnBrk="1" latinLnBrk="0" hangingPunct="1">
        <a:lnSpc>
          <a:spcPct val="90000"/>
        </a:lnSpc>
        <a:spcBef>
          <a:spcPts val="394"/>
        </a:spcBef>
        <a:buFont typeface="Wingdings 2" pitchFamily="18" charset="2"/>
        <a:buChar char=""/>
        <a:defRPr kumimoji="1" sz="1890" kern="1200">
          <a:solidFill>
            <a:schemeClr val="tx1"/>
          </a:solidFill>
          <a:latin typeface="+mn-lt"/>
          <a:ea typeface="+mn-ea"/>
          <a:cs typeface="+mn-cs"/>
        </a:defRPr>
      </a:lvl2pPr>
      <a:lvl3pPr marL="900113" indent="-180023" algn="l" defTabSz="720090" rtl="0" eaLnBrk="1" latinLnBrk="0" hangingPunct="1">
        <a:lnSpc>
          <a:spcPct val="90000"/>
        </a:lnSpc>
        <a:spcBef>
          <a:spcPts val="394"/>
        </a:spcBef>
        <a:buFont typeface="Wingdings 2" pitchFamily="18" charset="2"/>
        <a:buChar char=""/>
        <a:defRPr kumimoji="1" sz="1575" kern="1200">
          <a:solidFill>
            <a:schemeClr val="tx1"/>
          </a:solidFill>
          <a:latin typeface="+mn-lt"/>
          <a:ea typeface="+mn-ea"/>
          <a:cs typeface="+mn-cs"/>
        </a:defRPr>
      </a:lvl3pPr>
      <a:lvl4pPr marL="1260158" indent="-180023" algn="l" defTabSz="720090" rtl="0" eaLnBrk="1" latinLnBrk="0" hangingPunct="1">
        <a:lnSpc>
          <a:spcPct val="90000"/>
        </a:lnSpc>
        <a:spcBef>
          <a:spcPts val="394"/>
        </a:spcBef>
        <a:buFont typeface="Wingdings 2" pitchFamily="18" charset="2"/>
        <a:buChar char=""/>
        <a:defRPr kumimoji="1" sz="1418" kern="1200">
          <a:solidFill>
            <a:schemeClr val="tx1"/>
          </a:solidFill>
          <a:latin typeface="+mn-lt"/>
          <a:ea typeface="+mn-ea"/>
          <a:cs typeface="+mn-cs"/>
        </a:defRPr>
      </a:lvl4pPr>
      <a:lvl5pPr marL="1620203" indent="-180023" algn="l" defTabSz="720090" rtl="0" eaLnBrk="1" latinLnBrk="0" hangingPunct="1">
        <a:lnSpc>
          <a:spcPct val="90000"/>
        </a:lnSpc>
        <a:spcBef>
          <a:spcPts val="394"/>
        </a:spcBef>
        <a:buFont typeface="Wingdings 2" pitchFamily="18" charset="2"/>
        <a:buChar char=""/>
        <a:defRPr kumimoji="1" sz="1418" kern="1200">
          <a:solidFill>
            <a:schemeClr val="tx1"/>
          </a:solidFill>
          <a:latin typeface="+mn-lt"/>
          <a:ea typeface="+mn-ea"/>
          <a:cs typeface="+mn-cs"/>
        </a:defRPr>
      </a:lvl5pPr>
      <a:lvl6pPr marL="1980248"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6pPr>
      <a:lvl7pPr marL="2340293"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7pPr>
      <a:lvl8pPr marL="2700338"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8pPr>
      <a:lvl9pPr marL="3060383"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9pPr>
    </p:bodyStyle>
    <p:otherStyle>
      <a:defPPr>
        <a:defRPr lang="en-US"/>
      </a:defPPr>
      <a:lvl1pPr marL="0" algn="l" defTabSz="720090" rtl="0" eaLnBrk="1" latinLnBrk="0" hangingPunct="1">
        <a:defRPr kumimoji="1" sz="1418" kern="1200">
          <a:solidFill>
            <a:schemeClr val="tx1"/>
          </a:solidFill>
          <a:latin typeface="+mn-lt"/>
          <a:ea typeface="+mn-ea"/>
          <a:cs typeface="+mn-cs"/>
        </a:defRPr>
      </a:lvl1pPr>
      <a:lvl2pPr marL="360045" algn="l" defTabSz="720090" rtl="0" eaLnBrk="1" latinLnBrk="0" hangingPunct="1">
        <a:defRPr kumimoji="1" sz="1418" kern="1200">
          <a:solidFill>
            <a:schemeClr val="tx1"/>
          </a:solidFill>
          <a:latin typeface="+mn-lt"/>
          <a:ea typeface="+mn-ea"/>
          <a:cs typeface="+mn-cs"/>
        </a:defRPr>
      </a:lvl2pPr>
      <a:lvl3pPr marL="720090" algn="l" defTabSz="720090" rtl="0" eaLnBrk="1" latinLnBrk="0" hangingPunct="1">
        <a:defRPr kumimoji="1" sz="1418" kern="1200">
          <a:solidFill>
            <a:schemeClr val="tx1"/>
          </a:solidFill>
          <a:latin typeface="+mn-lt"/>
          <a:ea typeface="+mn-ea"/>
          <a:cs typeface="+mn-cs"/>
        </a:defRPr>
      </a:lvl3pPr>
      <a:lvl4pPr marL="1080135" algn="l" defTabSz="720090" rtl="0" eaLnBrk="1" latinLnBrk="0" hangingPunct="1">
        <a:defRPr kumimoji="1" sz="1418" kern="1200">
          <a:solidFill>
            <a:schemeClr val="tx1"/>
          </a:solidFill>
          <a:latin typeface="+mn-lt"/>
          <a:ea typeface="+mn-ea"/>
          <a:cs typeface="+mn-cs"/>
        </a:defRPr>
      </a:lvl4pPr>
      <a:lvl5pPr marL="1440180" algn="l" defTabSz="720090" rtl="0" eaLnBrk="1" latinLnBrk="0" hangingPunct="1">
        <a:defRPr kumimoji="1" sz="1418" kern="1200">
          <a:solidFill>
            <a:schemeClr val="tx1"/>
          </a:solidFill>
          <a:latin typeface="+mn-lt"/>
          <a:ea typeface="+mn-ea"/>
          <a:cs typeface="+mn-cs"/>
        </a:defRPr>
      </a:lvl5pPr>
      <a:lvl6pPr marL="1800225" algn="l" defTabSz="720090" rtl="0" eaLnBrk="1" latinLnBrk="0" hangingPunct="1">
        <a:defRPr kumimoji="1" sz="1418" kern="1200">
          <a:solidFill>
            <a:schemeClr val="tx1"/>
          </a:solidFill>
          <a:latin typeface="+mn-lt"/>
          <a:ea typeface="+mn-ea"/>
          <a:cs typeface="+mn-cs"/>
        </a:defRPr>
      </a:lvl6pPr>
      <a:lvl7pPr marL="2160270" algn="l" defTabSz="720090" rtl="0" eaLnBrk="1" latinLnBrk="0" hangingPunct="1">
        <a:defRPr kumimoji="1" sz="1418" kern="1200">
          <a:solidFill>
            <a:schemeClr val="tx1"/>
          </a:solidFill>
          <a:latin typeface="+mn-lt"/>
          <a:ea typeface="+mn-ea"/>
          <a:cs typeface="+mn-cs"/>
        </a:defRPr>
      </a:lvl7pPr>
      <a:lvl8pPr marL="2520315" algn="l" defTabSz="720090" rtl="0" eaLnBrk="1" latinLnBrk="0" hangingPunct="1">
        <a:defRPr kumimoji="1" sz="1418" kern="1200">
          <a:solidFill>
            <a:schemeClr val="tx1"/>
          </a:solidFill>
          <a:latin typeface="+mn-lt"/>
          <a:ea typeface="+mn-ea"/>
          <a:cs typeface="+mn-cs"/>
        </a:defRPr>
      </a:lvl8pPr>
      <a:lvl9pPr marL="2880360" algn="l" defTabSz="720090" rtl="0" eaLnBrk="1" latinLnBrk="0" hangingPunct="1">
        <a:defRPr kumimoji="1"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グループ化 2"/>
          <p:cNvGrpSpPr/>
          <p:nvPr/>
        </p:nvGrpSpPr>
        <p:grpSpPr>
          <a:xfrm>
            <a:off x="88944" y="123480"/>
            <a:ext cx="9411468" cy="992527"/>
            <a:chOff x="246077" y="32392"/>
            <a:chExt cx="9204808" cy="992527"/>
          </a:xfrm>
        </p:grpSpPr>
        <p:sp>
          <p:nvSpPr>
            <p:cNvPr id="4" name="角丸四角形 3"/>
            <p:cNvSpPr/>
            <p:nvPr/>
          </p:nvSpPr>
          <p:spPr>
            <a:xfrm>
              <a:off x="246077" y="63781"/>
              <a:ext cx="9109046" cy="811176"/>
            </a:xfrm>
            <a:prstGeom prst="roundRect">
              <a:avLst/>
            </a:prstGeom>
            <a:solidFill>
              <a:schemeClr val="accent2"/>
            </a:solidFill>
            <a:ln>
              <a:noFill/>
            </a:ln>
          </p:spPr>
          <p:style>
            <a:lnRef idx="1">
              <a:schemeClr val="accent3"/>
            </a:lnRef>
            <a:fillRef idx="3">
              <a:schemeClr val="accent3"/>
            </a:fillRef>
            <a:effectRef idx="2">
              <a:schemeClr val="accent3"/>
            </a:effectRef>
            <a:fontRef idx="minor">
              <a:schemeClr val="lt1"/>
            </a:fontRef>
          </p:style>
          <p:txBody>
            <a:bodyPr rtlCol="0" anchor="ctr"/>
            <a:lstStyle/>
            <a:p>
              <a:endParaRPr lang="ja-JP" altLang="en-US" sz="4800" b="1" dirty="0">
                <a:latin typeface="Meiryo UI" panose="020B0604030504040204" pitchFamily="50" charset="-128"/>
                <a:ea typeface="Meiryo UI" panose="020B0604030504040204" pitchFamily="50" charset="-128"/>
              </a:endParaRPr>
            </a:p>
          </p:txBody>
        </p:sp>
        <p:sp>
          <p:nvSpPr>
            <p:cNvPr id="5" name="星 4 4"/>
            <p:cNvSpPr/>
            <p:nvPr/>
          </p:nvSpPr>
          <p:spPr>
            <a:xfrm>
              <a:off x="8946829" y="32392"/>
              <a:ext cx="504056" cy="992527"/>
            </a:xfrm>
            <a:prstGeom prst="star4">
              <a:avLst/>
            </a:prstGeom>
            <a:solidFill>
              <a:schemeClr val="accent4">
                <a:lumMod val="20000"/>
                <a:lumOff val="80000"/>
              </a:schemeClr>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grpSp>
      <p:sp>
        <p:nvSpPr>
          <p:cNvPr id="7" name="星 4 6"/>
          <p:cNvSpPr/>
          <p:nvPr/>
        </p:nvSpPr>
        <p:spPr>
          <a:xfrm>
            <a:off x="9216853" y="695912"/>
            <a:ext cx="391183" cy="495076"/>
          </a:xfrm>
          <a:prstGeom prst="star4">
            <a:avLst/>
          </a:prstGeom>
          <a:solidFill>
            <a:schemeClr val="accent4">
              <a:lumMod val="20000"/>
              <a:lumOff val="80000"/>
            </a:schemeClr>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193653" y="1016649"/>
            <a:ext cx="9156927" cy="1449066"/>
            <a:chOff x="352511" y="1487372"/>
            <a:chExt cx="9204808" cy="1564182"/>
          </a:xfrm>
        </p:grpSpPr>
        <p:sp>
          <p:nvSpPr>
            <p:cNvPr id="9" name="角丸四角形 8"/>
            <p:cNvSpPr/>
            <p:nvPr/>
          </p:nvSpPr>
          <p:spPr>
            <a:xfrm>
              <a:off x="352511" y="1969266"/>
              <a:ext cx="9204808" cy="1082288"/>
            </a:xfrm>
            <a:prstGeom prst="roundRect">
              <a:avLst/>
            </a:prstGeom>
            <a:ln>
              <a:solidFill>
                <a:schemeClr val="accent4">
                  <a:lumMod val="20000"/>
                  <a:lumOff val="80000"/>
                </a:schemeClr>
              </a:solid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lang="ja-JP" altLang="en-US" sz="1600" dirty="0" smtClean="0">
                  <a:latin typeface="Meiryo UI" panose="020B0604030504040204" pitchFamily="50" charset="-128"/>
                  <a:ea typeface="Meiryo UI" panose="020B0604030504040204" pitchFamily="50" charset="-128"/>
                </a:rPr>
                <a:t>次世代育成支援対策推進法に基づく労働者の仕事と子育ての両立を図るための計画を策定し、計画に定めた目標を達成するなど一定の基準を満たした企業の申請により、厚生労働大臣が</a:t>
              </a:r>
              <a:r>
                <a:rPr lang="ja-JP" altLang="en-US" sz="1600" b="1" dirty="0" smtClean="0">
                  <a:solidFill>
                    <a:srgbClr val="FF0000"/>
                  </a:solidFill>
                  <a:latin typeface="Meiryo UI" panose="020B0604030504040204" pitchFamily="50" charset="-128"/>
                  <a:ea typeface="Meiryo UI" panose="020B0604030504040204" pitchFamily="50" charset="-128"/>
                </a:rPr>
                <a:t>「子育てサポート企業」</a:t>
              </a:r>
              <a:r>
                <a:rPr lang="ja-JP" altLang="en-US" sz="1600" dirty="0" smtClean="0">
                  <a:latin typeface="Meiryo UI" panose="020B0604030504040204" pitchFamily="50" charset="-128"/>
                  <a:ea typeface="Meiryo UI" panose="020B0604030504040204" pitchFamily="50" charset="-128"/>
                </a:rPr>
                <a:t>として認定した企業（</a:t>
              </a:r>
              <a:r>
                <a:rPr lang="ja-JP" altLang="en-US" sz="1600" b="1" dirty="0" smtClean="0">
                  <a:solidFill>
                    <a:srgbClr val="FF0000"/>
                  </a:solidFill>
                  <a:latin typeface="Meiryo UI" panose="020B0604030504040204" pitchFamily="50" charset="-128"/>
                  <a:ea typeface="Meiryo UI" panose="020B0604030504040204" pitchFamily="50" charset="-128"/>
                </a:rPr>
                <a:t>くるみん認定企業</a:t>
              </a:r>
              <a:r>
                <a:rPr lang="ja-JP" altLang="en-US" sz="1600" dirty="0" smtClean="0">
                  <a:latin typeface="Meiryo UI" panose="020B0604030504040204" pitchFamily="50" charset="-128"/>
                  <a:ea typeface="Meiryo UI" panose="020B0604030504040204" pitchFamily="50" charset="-128"/>
                </a:rPr>
                <a:t>）です。</a:t>
              </a:r>
              <a:r>
                <a:rPr lang="ja-JP" altLang="en-US" sz="1600" dirty="0" err="1" smtClean="0">
                  <a:latin typeface="Meiryo UI" panose="020B0604030504040204" pitchFamily="50" charset="-128"/>
                  <a:ea typeface="Meiryo UI" panose="020B0604030504040204" pitchFamily="50" charset="-128"/>
                </a:rPr>
                <a:t>くるみん</a:t>
              </a:r>
              <a:r>
                <a:rPr lang="ja-JP" altLang="en-US" sz="1600" dirty="0" smtClean="0">
                  <a:latin typeface="Meiryo UI" panose="020B0604030504040204" pitchFamily="50" charset="-128"/>
                  <a:ea typeface="Meiryo UI" panose="020B0604030504040204" pitchFamily="50" charset="-128"/>
                </a:rPr>
                <a:t>認定取得</a:t>
              </a:r>
              <a:r>
                <a:rPr lang="ja-JP" altLang="en-US" sz="1600" dirty="0">
                  <a:latin typeface="Meiryo UI" panose="020B0604030504040204" pitchFamily="50" charset="-128"/>
                  <a:ea typeface="Meiryo UI" panose="020B0604030504040204" pitchFamily="50" charset="-128"/>
                </a:rPr>
                <a:t>後</a:t>
              </a:r>
              <a:r>
                <a:rPr lang="ja-JP" altLang="en-US" sz="1600" dirty="0" smtClean="0">
                  <a:latin typeface="Meiryo UI" panose="020B0604030504040204" pitchFamily="50" charset="-128"/>
                  <a:ea typeface="Meiryo UI" panose="020B0604030504040204" pitchFamily="50" charset="-128"/>
                </a:rPr>
                <a:t>、より高い水準の取組を行った企業が一定の基準を満たした場合、</a:t>
              </a:r>
              <a:r>
                <a:rPr lang="ja-JP" altLang="en-US" sz="1600" b="1" dirty="0" smtClean="0">
                  <a:solidFill>
                    <a:srgbClr val="0070C0"/>
                  </a:solidFill>
                  <a:latin typeface="Meiryo UI" panose="020B0604030504040204" pitchFamily="50" charset="-128"/>
                  <a:ea typeface="Meiryo UI" panose="020B0604030504040204" pitchFamily="50" charset="-128"/>
                </a:rPr>
                <a:t>プラチナくるみん認定</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取得</a:t>
              </a:r>
              <a:r>
                <a:rPr lang="ja-JP" altLang="en-US" sz="1600" dirty="0" smtClean="0">
                  <a:latin typeface="Meiryo UI" panose="020B0604030504040204" pitchFamily="50" charset="-128"/>
                  <a:ea typeface="Meiryo UI" panose="020B0604030504040204" pitchFamily="50" charset="-128"/>
                </a:rPr>
                <a:t>できます。</a:t>
              </a:r>
              <a:endParaRPr lang="ja-JP" altLang="en-US" sz="1600" dirty="0">
                <a:latin typeface="Meiryo UI" panose="020B0604030504040204" pitchFamily="50" charset="-128"/>
                <a:ea typeface="Meiryo UI" panose="020B0604030504040204" pitchFamily="50" charset="-128"/>
              </a:endParaRPr>
            </a:p>
          </p:txBody>
        </p:sp>
        <p:sp>
          <p:nvSpPr>
            <p:cNvPr id="10" name="角丸四角形 9"/>
            <p:cNvSpPr/>
            <p:nvPr/>
          </p:nvSpPr>
          <p:spPr>
            <a:xfrm>
              <a:off x="352511" y="1487372"/>
              <a:ext cx="5308931" cy="453312"/>
            </a:xfrm>
            <a:prstGeom prst="roundRect">
              <a:avLst/>
            </a:prstGeom>
            <a:solidFill>
              <a:schemeClr val="accent4">
                <a:lumMod val="20000"/>
                <a:lumOff val="8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くるみん・プラチナ</a:t>
              </a:r>
              <a:r>
                <a:rPr lang="ja-JP" altLang="en-US" sz="2400" b="1" dirty="0" err="1" smtClean="0">
                  <a:latin typeface="Meiryo UI" panose="020B0604030504040204" pitchFamily="50" charset="-128"/>
                  <a:ea typeface="Meiryo UI" panose="020B0604030504040204" pitchFamily="50" charset="-128"/>
                </a:rPr>
                <a:t>くるみん</a:t>
              </a:r>
              <a:r>
                <a:rPr lang="ja-JP" altLang="en-US" sz="2400" b="1" dirty="0" smtClean="0">
                  <a:latin typeface="Meiryo UI" panose="020B0604030504040204" pitchFamily="50" charset="-128"/>
                  <a:ea typeface="Meiryo UI" panose="020B0604030504040204" pitchFamily="50" charset="-128"/>
                </a:rPr>
                <a:t>認定企業とは？</a:t>
              </a:r>
              <a:endParaRPr lang="ja-JP" altLang="en-US" sz="2400" b="1" dirty="0">
                <a:latin typeface="Meiryo UI" panose="020B0604030504040204" pitchFamily="50" charset="-128"/>
                <a:ea typeface="Meiryo UI" panose="020B0604030504040204" pitchFamily="50" charset="-128"/>
              </a:endParaRPr>
            </a:p>
          </p:txBody>
        </p:sp>
      </p:grpSp>
      <p:sp>
        <p:nvSpPr>
          <p:cNvPr id="11" name="テキスト ボックス 10"/>
          <p:cNvSpPr txBox="1"/>
          <p:nvPr/>
        </p:nvSpPr>
        <p:spPr>
          <a:xfrm>
            <a:off x="5498113" y="1087848"/>
            <a:ext cx="3875029" cy="338554"/>
          </a:xfrm>
          <a:prstGeom prst="rect">
            <a:avLst/>
          </a:prstGeom>
          <a:noFill/>
        </p:spPr>
        <p:txBody>
          <a:bodyPr wrap="square" rtlCol="0">
            <a:spAutoFit/>
          </a:bodyPr>
          <a:lstStyle/>
          <a:p>
            <a:r>
              <a:rPr kumimoji="1" lang="ja-JP" altLang="en-US" sz="1600" dirty="0" smtClean="0">
                <a:latin typeface="HGS創英角ﾎﾟｯﾌﾟ体" panose="040B0A00000000000000" pitchFamily="50" charset="-128"/>
                <a:ea typeface="HGS創英角ﾎﾟｯﾌﾟ体" panose="040B0A00000000000000" pitchFamily="50" charset="-128"/>
              </a:rPr>
              <a:t>～子育てサポートに積極的な企業です～</a:t>
            </a:r>
            <a:endParaRPr kumimoji="1" lang="ja-JP" altLang="en-US" sz="1600" dirty="0">
              <a:latin typeface="HGS創英角ﾎﾟｯﾌﾟ体" panose="040B0A00000000000000" pitchFamily="50" charset="-128"/>
              <a:ea typeface="HGS創英角ﾎﾟｯﾌﾟ体" panose="040B0A00000000000000" pitchFamily="50" charset="-128"/>
            </a:endParaRPr>
          </a:p>
        </p:txBody>
      </p:sp>
      <p:sp>
        <p:nvSpPr>
          <p:cNvPr id="12" name="角丸四角形 11"/>
          <p:cNvSpPr/>
          <p:nvPr/>
        </p:nvSpPr>
        <p:spPr>
          <a:xfrm>
            <a:off x="137878" y="2910640"/>
            <a:ext cx="3277250" cy="423399"/>
          </a:xfrm>
          <a:prstGeom prst="roundRect">
            <a:avLst/>
          </a:prstGeom>
          <a:solidFill>
            <a:schemeClr val="accent4"/>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3200" b="1" dirty="0" err="1">
                <a:latin typeface="Meiryo UI" panose="020B0604030504040204" pitchFamily="50" charset="-128"/>
                <a:ea typeface="Meiryo UI" panose="020B0604030504040204" pitchFamily="50" charset="-128"/>
              </a:rPr>
              <a:t>くるみん</a:t>
            </a:r>
            <a:r>
              <a:rPr lang="ja-JP" altLang="en-US" sz="3200" b="1" dirty="0">
                <a:latin typeface="Meiryo UI" panose="020B0604030504040204" pitchFamily="50" charset="-128"/>
                <a:ea typeface="Meiryo UI" panose="020B0604030504040204" pitchFamily="50" charset="-128"/>
              </a:rPr>
              <a:t>認定企業</a:t>
            </a:r>
          </a:p>
        </p:txBody>
      </p:sp>
      <p:sp>
        <p:nvSpPr>
          <p:cNvPr id="13" name="テキスト ボックス 12"/>
          <p:cNvSpPr txBox="1"/>
          <p:nvPr/>
        </p:nvSpPr>
        <p:spPr>
          <a:xfrm>
            <a:off x="3404911" y="3022080"/>
            <a:ext cx="1789966"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４</a:t>
            </a:r>
            <a:r>
              <a:rPr kumimoji="1"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５</a:t>
            </a:r>
            <a:r>
              <a:rPr kumimoji="1" lang="en-US" altLang="ja-JP" sz="1400" dirty="0" smtClean="0">
                <a:latin typeface="Meiryo UI" panose="020B0604030504040204" pitchFamily="50" charset="-128"/>
                <a:ea typeface="Meiryo UI" panose="020B0604030504040204" pitchFamily="50" charset="-128"/>
              </a:rPr>
              <a:t>.31</a:t>
            </a:r>
            <a:r>
              <a:rPr kumimoji="1" lang="ja-JP" altLang="en-US" sz="1400" dirty="0" smtClean="0">
                <a:latin typeface="Meiryo UI" panose="020B0604030504040204" pitchFamily="50" charset="-128"/>
                <a:ea typeface="Meiryo UI" panose="020B0604030504040204" pitchFamily="50" charset="-128"/>
              </a:rPr>
              <a:t>時点</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577550276"/>
              </p:ext>
            </p:extLst>
          </p:nvPr>
        </p:nvGraphicFramePr>
        <p:xfrm>
          <a:off x="167258" y="3421457"/>
          <a:ext cx="9156928" cy="8391258"/>
        </p:xfrm>
        <a:graphic>
          <a:graphicData uri="http://schemas.openxmlformats.org/drawingml/2006/table">
            <a:tbl>
              <a:tblPr firstRow="1" bandRow="1">
                <a:tableStyleId>{5C22544A-7EE6-4342-B048-85BDC9FD1C3A}</a:tableStyleId>
              </a:tblPr>
              <a:tblGrid>
                <a:gridCol w="496447">
                  <a:extLst>
                    <a:ext uri="{9D8B030D-6E8A-4147-A177-3AD203B41FA5}">
                      <a16:colId xmlns:a16="http://schemas.microsoft.com/office/drawing/2014/main" val="278669205"/>
                    </a:ext>
                  </a:extLst>
                </a:gridCol>
                <a:gridCol w="2287739">
                  <a:extLst>
                    <a:ext uri="{9D8B030D-6E8A-4147-A177-3AD203B41FA5}">
                      <a16:colId xmlns:a16="http://schemas.microsoft.com/office/drawing/2014/main" val="3450034406"/>
                    </a:ext>
                  </a:extLst>
                </a:gridCol>
                <a:gridCol w="936104">
                  <a:extLst>
                    <a:ext uri="{9D8B030D-6E8A-4147-A177-3AD203B41FA5}">
                      <a16:colId xmlns:a16="http://schemas.microsoft.com/office/drawing/2014/main" val="4109263866"/>
                    </a:ext>
                  </a:extLst>
                </a:gridCol>
                <a:gridCol w="858174">
                  <a:extLst>
                    <a:ext uri="{9D8B030D-6E8A-4147-A177-3AD203B41FA5}">
                      <a16:colId xmlns:a16="http://schemas.microsoft.com/office/drawing/2014/main" val="3673721614"/>
                    </a:ext>
                  </a:extLst>
                </a:gridCol>
                <a:gridCol w="509978">
                  <a:extLst>
                    <a:ext uri="{9D8B030D-6E8A-4147-A177-3AD203B41FA5}">
                      <a16:colId xmlns:a16="http://schemas.microsoft.com/office/drawing/2014/main" val="3146993994"/>
                    </a:ext>
                  </a:extLst>
                </a:gridCol>
                <a:gridCol w="2384712">
                  <a:extLst>
                    <a:ext uri="{9D8B030D-6E8A-4147-A177-3AD203B41FA5}">
                      <a16:colId xmlns:a16="http://schemas.microsoft.com/office/drawing/2014/main" val="3933483798"/>
                    </a:ext>
                  </a:extLst>
                </a:gridCol>
                <a:gridCol w="944762">
                  <a:extLst>
                    <a:ext uri="{9D8B030D-6E8A-4147-A177-3AD203B41FA5}">
                      <a16:colId xmlns:a16="http://schemas.microsoft.com/office/drawing/2014/main" val="458321509"/>
                    </a:ext>
                  </a:extLst>
                </a:gridCol>
                <a:gridCol w="739012">
                  <a:extLst>
                    <a:ext uri="{9D8B030D-6E8A-4147-A177-3AD203B41FA5}">
                      <a16:colId xmlns:a16="http://schemas.microsoft.com/office/drawing/2014/main" val="3067311122"/>
                    </a:ext>
                  </a:extLst>
                </a:gridCol>
              </a:tblGrid>
              <a:tr h="358385">
                <a:tc>
                  <a:txBody>
                    <a:bodyPr/>
                    <a:lstStyle/>
                    <a:p>
                      <a:pPr algn="ct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企業名</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所在地</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認定年</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No.</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企業名</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所在地</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認定年</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17258344"/>
                  </a:ext>
                </a:extLst>
              </a:tr>
              <a:tr h="362084">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（福）福祉の里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十和田市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H20、23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日本フードパッカー（株）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おいらせ町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7021211"/>
                  </a:ext>
                </a:extLst>
              </a:tr>
              <a:tr h="438451">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キヤノンプレシジョン（株）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弘前市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H20、26、29</a:t>
                      </a: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インターファーム（株）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おいらせ町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4145075"/>
                  </a:ext>
                </a:extLst>
              </a:tr>
              <a:tr h="438451">
                <a:tc>
                  <a:txBody>
                    <a:bodyPr/>
                    <a:lstStyle/>
                    <a:p>
                      <a:pPr algn="ctr" fontAlgn="ctr"/>
                      <a:r>
                        <a:rPr lang="en-US" altLang="ja-JP" sz="1400" b="0" i="0" u="none" strike="noStrike">
                          <a:solidFill>
                            <a:schemeClr val="tx1"/>
                          </a:solidFill>
                          <a:effectLst/>
                          <a:latin typeface="Meiryo UI" panose="020B0604030504040204" pitchFamily="50" charset="-128"/>
                          <a:ea typeface="Meiryo UI" panose="020B0604030504040204" pitchFamily="50" charset="-128"/>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日本ホワイトファーム（株）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横浜町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H21、25、27、R1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600" b="1" i="0" u="none" strike="noStrike" dirty="0">
                          <a:solidFill>
                            <a:schemeClr val="tx1"/>
                          </a:solidFill>
                          <a:effectLst/>
                          <a:latin typeface="Meiryo UI" panose="020B0604030504040204" pitchFamily="50" charset="-128"/>
                          <a:ea typeface="Meiryo UI" panose="020B0604030504040204" pitchFamily="50" charset="-128"/>
                        </a:rPr>
                        <a:t>（福）平舘福祉会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外ヶ浜町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7609121"/>
                  </a:ext>
                </a:extLst>
              </a:tr>
              <a:tr h="362084">
                <a:tc>
                  <a:txBody>
                    <a:bodyPr/>
                    <a:lstStyle/>
                    <a:p>
                      <a:pPr algn="ctr" fontAlgn="ctr"/>
                      <a:r>
                        <a:rPr lang="en-US" altLang="ja-JP" sz="1400" b="0" i="0" u="none" strike="noStrike">
                          <a:solidFill>
                            <a:schemeClr val="tx1"/>
                          </a:solidFill>
                          <a:effectLst/>
                          <a:latin typeface="Meiryo UI" panose="020B0604030504040204" pitchFamily="50" charset="-128"/>
                          <a:ea typeface="Meiryo UI" panose="020B0604030504040204" pitchFamily="50" charset="-128"/>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600" b="1" i="0" u="none" strike="noStrike" dirty="0">
                          <a:solidFill>
                            <a:schemeClr val="tx1"/>
                          </a:solidFill>
                          <a:effectLst/>
                          <a:latin typeface="Meiryo UI" panose="020B0604030504040204" pitchFamily="50" charset="-128"/>
                          <a:ea typeface="Meiryo UI" panose="020B0604030504040204" pitchFamily="50" charset="-128"/>
                        </a:rPr>
                        <a:t>（福）七戸福祉会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七戸町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（福）スプリング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八戸市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6401356"/>
                  </a:ext>
                </a:extLst>
              </a:tr>
              <a:tr h="362084">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（一社）信愛会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八戸市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a:solidFill>
                            <a:schemeClr val="tx1"/>
                          </a:solidFill>
                          <a:effectLst/>
                          <a:latin typeface="Meiryo UI" panose="020B0604030504040204" pitchFamily="50" charset="-128"/>
                          <a:ea typeface="Meiryo UI" panose="020B0604030504040204" pitchFamily="50" charset="-128"/>
                        </a:rPr>
                        <a:t>（株）東京堂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むつ市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625300"/>
                  </a:ext>
                </a:extLst>
              </a:tr>
              <a:tr h="362084">
                <a:tc>
                  <a:txBody>
                    <a:bodyPr/>
                    <a:lstStyle/>
                    <a:p>
                      <a:pPr algn="ctr" fontAlgn="ctr"/>
                      <a:r>
                        <a:rPr lang="en-US" altLang="ja-JP" sz="1400" b="0" i="0" u="none" strike="noStrike">
                          <a:solidFill>
                            <a:schemeClr val="tx1"/>
                          </a:solidFill>
                          <a:effectLst/>
                          <a:latin typeface="Meiryo UI" panose="020B0604030504040204" pitchFamily="50" charset="-128"/>
                          <a:ea typeface="Meiryo UI" panose="020B0604030504040204" pitchFamily="50" charset="-128"/>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（株）サンデー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八戸市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（有）ツルヤ</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4156152"/>
                  </a:ext>
                </a:extLst>
              </a:tr>
              <a:tr h="438451">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600" b="1" i="0" u="none" strike="noStrike" dirty="0">
                          <a:solidFill>
                            <a:schemeClr val="tx1"/>
                          </a:solidFill>
                          <a:effectLst/>
                          <a:latin typeface="Meiryo UI" panose="020B0604030504040204" pitchFamily="50" charset="-128"/>
                          <a:ea typeface="Meiryo UI" panose="020B0604030504040204" pitchFamily="50" charset="-128"/>
                        </a:rPr>
                        <a:t>（福）寿栄会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八戸市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H22、24、27</a:t>
                      </a: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R2</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27</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（株）佐々木建設工業</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8662036"/>
                  </a:ext>
                </a:extLst>
              </a:tr>
              <a:tr h="499720">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600" b="1" i="0" u="none" strike="noStrike" dirty="0">
                          <a:solidFill>
                            <a:schemeClr val="tx1"/>
                          </a:solidFill>
                          <a:effectLst/>
                          <a:latin typeface="Meiryo UI" panose="020B0604030504040204" pitchFamily="50" charset="-128"/>
                          <a:ea typeface="Meiryo UI" panose="020B0604030504040204" pitchFamily="50" charset="-128"/>
                        </a:rPr>
                        <a:t>（医）芙蓉会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特非）障害者地域生活支援センターぴあ</a:t>
                      </a:r>
                      <a:endParaRPr lang="zh-TW"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三沢市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R2</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0211378"/>
                  </a:ext>
                </a:extLst>
              </a:tr>
              <a:tr h="362084">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600" b="1" i="0" u="none" strike="noStrike" dirty="0">
                          <a:solidFill>
                            <a:schemeClr val="tx1"/>
                          </a:solidFill>
                          <a:effectLst/>
                          <a:latin typeface="Meiryo UI" panose="020B0604030504040204" pitchFamily="50" charset="-128"/>
                          <a:ea typeface="Meiryo UI" panose="020B0604030504040204" pitchFamily="50" charset="-128"/>
                        </a:rPr>
                        <a:t>（福）温和会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（学）聖公会栄光学園</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5737800"/>
                  </a:ext>
                </a:extLst>
              </a:tr>
              <a:tr h="362084">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a:solidFill>
                            <a:schemeClr val="tx1"/>
                          </a:solidFill>
                          <a:effectLst/>
                          <a:latin typeface="Meiryo UI" panose="020B0604030504040204" pitchFamily="50" charset="-128"/>
                          <a:ea typeface="Meiryo UI" panose="020B0604030504040204" pitchFamily="50" charset="-128"/>
                        </a:rPr>
                        <a:t>（株）青森銀行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（福）つくし会</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鰺ヶ</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沢町</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4755958"/>
                  </a:ext>
                </a:extLst>
              </a:tr>
              <a:tr h="362084">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（株）みちのく銀行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H26</a:t>
                      </a: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31</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（福）長老会</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南部町</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6908185"/>
                  </a:ext>
                </a:extLst>
              </a:tr>
              <a:tr h="438451">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20090" rtl="0" eaLnBrk="1" fontAlgn="ctr" latinLnBrk="0" hangingPunct="1">
                        <a:lnSpc>
                          <a:spcPct val="100000"/>
                        </a:lnSpc>
                        <a:spcBef>
                          <a:spcPts val="0"/>
                        </a:spcBef>
                        <a:spcAft>
                          <a:spcPts val="0"/>
                        </a:spcAft>
                        <a:buClrTx/>
                        <a:buSzTx/>
                        <a:buFontTx/>
                        <a:buNone/>
                        <a:tabLst/>
                        <a:defRPr/>
                      </a:pPr>
                      <a:r>
                        <a:rPr lang="zh-CN" altLang="en-US" sz="1600" b="1" i="0" u="none" strike="noStrike" dirty="0" smtClean="0">
                          <a:solidFill>
                            <a:schemeClr val="tx1"/>
                          </a:solidFill>
                          <a:effectLst/>
                          <a:latin typeface="Meiryo UI" panose="020B0604030504040204" pitchFamily="50" charset="-128"/>
                          <a:ea typeface="Meiryo UI" panose="020B0604030504040204" pitchFamily="50" charset="-128"/>
                        </a:rPr>
                        <a:t>（福）</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藤聖母園</a:t>
                      </a:r>
                      <a:endParaRPr lang="zh-CN" altLang="en-US" sz="1600" b="1" i="0" u="none" strike="noStrike"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2009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2009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H26</a:t>
                      </a: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32</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（福）水鏡会</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南部町</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R2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0578307"/>
                  </a:ext>
                </a:extLst>
              </a:tr>
              <a:tr h="438451">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（医）クロース</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・トゥ・</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ユー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弘前市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33</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六ヶ所エンジニアリング（株）</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六ヶ所村</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R</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３</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0324024"/>
                  </a:ext>
                </a:extLst>
              </a:tr>
              <a:tr h="362084">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14</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600" b="1"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医）謙昌会</a:t>
                      </a:r>
                      <a:endParaRPr lang="zh-TW"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八戸市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27</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34</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（福）浪岡あすなろ会</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青森市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R</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３</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7848138"/>
                  </a:ext>
                </a:extLst>
              </a:tr>
              <a:tr h="362084">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（株</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）ムジコ・クリエイト</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弘前市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27</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dirty="0"/>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ja-JP" altLang="en-US" dirty="0"/>
                    </a:p>
                  </a:txBody>
                  <a:tcPr marL="9525" marR="9525" marT="9525" marB="0" anchor="ctr">
                    <a:lnT w="12700" cap="flat" cmpd="sng" algn="ctr">
                      <a:solidFill>
                        <a:schemeClr val="tx1"/>
                      </a:solidFill>
                      <a:prstDash val="solid"/>
                      <a:round/>
                      <a:headEnd type="none" w="med" len="med"/>
                      <a:tailEnd type="none" w="med" len="med"/>
                    </a:lnT>
                    <a:noFill/>
                  </a:tcPr>
                </a:tc>
                <a:tc>
                  <a:txBody>
                    <a:bodyPr/>
                    <a:lstStyle/>
                    <a:p>
                      <a:endParaRPr lang="ja-JP" altLang="en-US" dirty="0"/>
                    </a:p>
                  </a:txBody>
                  <a:tcPr marL="9525" marR="9525" marT="9525" marB="0" anchor="ctr">
                    <a:lnT w="12700" cap="flat" cmpd="sng" algn="ctr">
                      <a:solidFill>
                        <a:schemeClr val="tx1"/>
                      </a:solidFill>
                      <a:prstDash val="solid"/>
                      <a:round/>
                      <a:headEnd type="none" w="med" len="med"/>
                      <a:tailEnd type="none" w="med" len="med"/>
                    </a:lnT>
                    <a:noFill/>
                  </a:tcPr>
                </a:tc>
                <a:tc>
                  <a:txBody>
                    <a:bodyPr/>
                    <a:lstStyle/>
                    <a:p>
                      <a:endParaRPr lang="ja-JP" altLang="en-US" dirty="0"/>
                    </a:p>
                  </a:txBody>
                  <a:tcPr marL="9525" marR="9525" marT="9525"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271853050"/>
                  </a:ext>
                </a:extLst>
              </a:tr>
              <a:tr h="362084">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16</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寺下運輸倉庫（株）</a:t>
                      </a:r>
                      <a:endParaRPr lang="zh-TW"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三沢市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27</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ja-JP" altLang="en-US" dirty="0"/>
                    </a:p>
                  </a:txBody>
                  <a:tcPr marL="9525" marR="9525" marT="9525" marB="0" anchor="ctr">
                    <a:lnL w="12700" cap="flat" cmpd="sng" algn="ctr">
                      <a:solidFill>
                        <a:schemeClr val="tx1"/>
                      </a:solidFill>
                      <a:prstDash val="solid"/>
                      <a:round/>
                      <a:headEnd type="none" w="med" len="med"/>
                      <a:tailEnd type="none" w="med" len="med"/>
                    </a:lnL>
                    <a:noFill/>
                  </a:tcPr>
                </a:tc>
                <a:tc>
                  <a:txBody>
                    <a:bodyPr/>
                    <a:lstStyle/>
                    <a:p>
                      <a:endParaRPr lang="ja-JP" altLang="en-US" dirty="0"/>
                    </a:p>
                  </a:txBody>
                  <a:tcPr marL="9525" marR="9525" marT="9525" marB="0" anchor="ctr">
                    <a:noFill/>
                  </a:tcPr>
                </a:tc>
                <a:tc>
                  <a:txBody>
                    <a:bodyPr/>
                    <a:lstStyle/>
                    <a:p>
                      <a:endParaRPr lang="ja-JP" altLang="en-US" dirty="0"/>
                    </a:p>
                  </a:txBody>
                  <a:tcPr marL="9525" marR="9525" marT="9525" marB="0" anchor="ctr">
                    <a:noFill/>
                  </a:tcPr>
                </a:tc>
                <a:tc>
                  <a:txBody>
                    <a:bodyPr/>
                    <a:lstStyle/>
                    <a:p>
                      <a:endParaRPr lang="ja-JP" altLang="en-US" dirty="0"/>
                    </a:p>
                  </a:txBody>
                  <a:tcPr marL="9525" marR="9525" marT="9525" marB="0" anchor="ctr">
                    <a:noFill/>
                  </a:tcPr>
                </a:tc>
                <a:extLst>
                  <a:ext uri="{0D108BD9-81ED-4DB2-BD59-A6C34878D82A}">
                    <a16:rowId xmlns:a16="http://schemas.microsoft.com/office/drawing/2014/main" val="589575355"/>
                  </a:ext>
                </a:extLst>
              </a:tr>
              <a:tr h="367610">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（株）あうら</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青森市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ja-JP" altLang="en-US" dirty="0"/>
                    </a:p>
                  </a:txBody>
                  <a:tcPr>
                    <a:lnL w="12700" cap="flat" cmpd="sng" algn="ctr">
                      <a:solidFill>
                        <a:schemeClr val="tx1"/>
                      </a:solidFill>
                      <a:prstDash val="solid"/>
                      <a:round/>
                      <a:headEnd type="none" w="med" len="med"/>
                      <a:tailEnd type="none" w="med" len="med"/>
                    </a:lnL>
                    <a:noFill/>
                  </a:tcPr>
                </a:tc>
                <a:tc>
                  <a:txBody>
                    <a:bodyPr/>
                    <a:lstStyle/>
                    <a:p>
                      <a:endParaRPr lang="ja-JP" altLang="en-US" dirty="0"/>
                    </a:p>
                  </a:txBody>
                  <a:tcPr>
                    <a:noFill/>
                  </a:tcPr>
                </a:tc>
                <a:tc>
                  <a:txBody>
                    <a:bodyPr/>
                    <a:lstStyle/>
                    <a:p>
                      <a:endParaRPr lang="ja-JP" altLang="en-US" dirty="0"/>
                    </a:p>
                  </a:txBody>
                  <a:tcPr>
                    <a:noFill/>
                  </a:tcPr>
                </a:tc>
                <a:tc>
                  <a:txBody>
                    <a:bodyPr/>
                    <a:lstStyle/>
                    <a:p>
                      <a:endParaRPr lang="ja-JP" altLang="en-US" dirty="0"/>
                    </a:p>
                  </a:txBody>
                  <a:tcPr>
                    <a:noFill/>
                  </a:tcPr>
                </a:tc>
                <a:extLst>
                  <a:ext uri="{0D108BD9-81ED-4DB2-BD59-A6C34878D82A}">
                    <a16:rowId xmlns:a16="http://schemas.microsoft.com/office/drawing/2014/main" val="1677954416"/>
                  </a:ext>
                </a:extLst>
              </a:tr>
              <a:tr h="367610">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18</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20090" rtl="0" eaLnBrk="1" fontAlgn="ctr" latinLnBrk="0" hangingPunct="1">
                        <a:lnSpc>
                          <a:spcPct val="100000"/>
                        </a:lnSpc>
                        <a:spcBef>
                          <a:spcPts val="0"/>
                        </a:spcBef>
                        <a:spcAft>
                          <a:spcPts val="0"/>
                        </a:spcAft>
                        <a:buClrTx/>
                        <a:buSzTx/>
                        <a:buFontTx/>
                        <a:buNone/>
                        <a:tabLst/>
                        <a:defRPr/>
                      </a:pPr>
                      <a:r>
                        <a:rPr lang="zh-CN" altLang="en-US" sz="1600" b="1"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株</a:t>
                      </a:r>
                      <a:r>
                        <a:rPr lang="zh-CN" altLang="en-US" sz="1600" b="1"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リブライズ</a:t>
                      </a:r>
                      <a:endParaRPr lang="zh-CN" altLang="en-US" sz="1600" b="1" i="0" u="none" strike="noStrike" dirty="0" smtClean="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2009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八戸市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2009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H29</a:t>
                      </a: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3765067740"/>
                  </a:ext>
                </a:extLst>
              </a:tr>
              <a:tr h="367610">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600" b="1" i="0" u="none" strike="noStrike" dirty="0">
                          <a:solidFill>
                            <a:schemeClr val="tx1"/>
                          </a:solidFill>
                          <a:effectLst/>
                          <a:latin typeface="Meiryo UI" panose="020B0604030504040204" pitchFamily="50" charset="-128"/>
                          <a:ea typeface="Meiryo UI" panose="020B0604030504040204" pitchFamily="50" charset="-128"/>
                        </a:rPr>
                        <a:t>（福）同伸会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八戸市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a:solidFill>
                            <a:schemeClr val="tx1"/>
                          </a:solidFill>
                          <a:effectLst/>
                          <a:latin typeface="Meiryo UI" panose="020B0604030504040204" pitchFamily="50" charset="-128"/>
                          <a:ea typeface="Meiryo UI" panose="020B0604030504040204" pitchFamily="50" charset="-128"/>
                        </a:rPr>
                        <a:t>H30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1128541183"/>
                  </a:ext>
                </a:extLst>
              </a:tr>
              <a:tr h="499720">
                <a:tc>
                  <a:txBody>
                    <a:bodyPr/>
                    <a:lstStyle/>
                    <a:p>
                      <a:pPr algn="ct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20</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株</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）青森ダイハツモータース</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青森市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b="0" i="0" u="none" strike="noStrike" dirty="0" smtClean="0">
                          <a:solidFill>
                            <a:schemeClr val="tx1"/>
                          </a:solidFill>
                          <a:effectLst/>
                          <a:latin typeface="Meiryo UI" panose="020B0604030504040204" pitchFamily="50" charset="-128"/>
                          <a:ea typeface="Meiryo UI" panose="020B0604030504040204" pitchFamily="50" charset="-128"/>
                        </a:rPr>
                        <a:t>H30</a:t>
                      </a:r>
                      <a:r>
                        <a:rPr lang="ja-JP" altLang="en-US" sz="1400" b="0" i="0" u="none" strike="noStrike" dirty="0" err="1" smtClean="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noFill/>
                  </a:tcPr>
                </a:tc>
                <a:tc>
                  <a:txBody>
                    <a:bodyPr/>
                    <a:lstStyle/>
                    <a:p>
                      <a:endParaRPr kumimoji="1" lang="ja-JP" altLang="en-US" dirty="0"/>
                    </a:p>
                  </a:txBody>
                  <a:tcPr>
                    <a:noFill/>
                  </a:tcPr>
                </a:tc>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2857713864"/>
                  </a:ext>
                </a:extLst>
              </a:tr>
            </a:tbl>
          </a:graphicData>
        </a:graphic>
      </p:graphicFrame>
      <p:sp>
        <p:nvSpPr>
          <p:cNvPr id="15" name="角丸四角形 14"/>
          <p:cNvSpPr/>
          <p:nvPr/>
        </p:nvSpPr>
        <p:spPr>
          <a:xfrm>
            <a:off x="4810575" y="9537861"/>
            <a:ext cx="3927692" cy="416340"/>
          </a:xfrm>
          <a:prstGeom prst="roundRect">
            <a:avLst/>
          </a:prstGeom>
          <a:solidFill>
            <a:schemeClr val="accent2"/>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プラチナ</a:t>
            </a:r>
            <a:r>
              <a:rPr lang="ja-JP" altLang="en-US" sz="2400" b="1" dirty="0" err="1" smtClean="0">
                <a:latin typeface="Meiryo UI" panose="020B0604030504040204" pitchFamily="50" charset="-128"/>
                <a:ea typeface="Meiryo UI" panose="020B0604030504040204" pitchFamily="50" charset="-128"/>
              </a:rPr>
              <a:t>くる</a:t>
            </a:r>
            <a:r>
              <a:rPr lang="ja-JP" altLang="en-US" sz="2400" b="1" dirty="0" err="1">
                <a:latin typeface="Meiryo UI" panose="020B0604030504040204" pitchFamily="50" charset="-128"/>
                <a:ea typeface="Meiryo UI" panose="020B0604030504040204" pitchFamily="50" charset="-128"/>
              </a:rPr>
              <a:t>みん</a:t>
            </a:r>
            <a:r>
              <a:rPr lang="ja-JP" altLang="en-US" sz="2400" b="1" dirty="0">
                <a:latin typeface="Meiryo UI" panose="020B0604030504040204" pitchFamily="50" charset="-128"/>
                <a:ea typeface="Meiryo UI" panose="020B0604030504040204" pitchFamily="50" charset="-128"/>
              </a:rPr>
              <a:t>認定企業</a:t>
            </a:r>
          </a:p>
        </p:txBody>
      </p:sp>
      <p:graphicFrame>
        <p:nvGraphicFramePr>
          <p:cNvPr id="16" name="表 15"/>
          <p:cNvGraphicFramePr>
            <a:graphicFrameLocks noGrp="1"/>
          </p:cNvGraphicFramePr>
          <p:nvPr>
            <p:extLst>
              <p:ext uri="{D42A27DB-BD31-4B8C-83A1-F6EECF244321}">
                <p14:modId xmlns:p14="http://schemas.microsoft.com/office/powerpoint/2010/main" val="2179059759"/>
              </p:ext>
            </p:extLst>
          </p:nvPr>
        </p:nvGraphicFramePr>
        <p:xfrm>
          <a:off x="4832256" y="9989408"/>
          <a:ext cx="4509468" cy="1980565"/>
        </p:xfrm>
        <a:graphic>
          <a:graphicData uri="http://schemas.openxmlformats.org/drawingml/2006/table">
            <a:tbl>
              <a:tblPr firstRow="1" bandRow="1">
                <a:tableStyleId>{5C22544A-7EE6-4342-B048-85BDC9FD1C3A}</a:tableStyleId>
              </a:tblPr>
              <a:tblGrid>
                <a:gridCol w="512990">
                  <a:extLst>
                    <a:ext uri="{9D8B030D-6E8A-4147-A177-3AD203B41FA5}">
                      <a16:colId xmlns:a16="http://schemas.microsoft.com/office/drawing/2014/main" val="3332379015"/>
                    </a:ext>
                  </a:extLst>
                </a:gridCol>
                <a:gridCol w="2304256">
                  <a:extLst>
                    <a:ext uri="{9D8B030D-6E8A-4147-A177-3AD203B41FA5}">
                      <a16:colId xmlns:a16="http://schemas.microsoft.com/office/drawing/2014/main" val="2050810021"/>
                    </a:ext>
                  </a:extLst>
                </a:gridCol>
                <a:gridCol w="936104">
                  <a:extLst>
                    <a:ext uri="{9D8B030D-6E8A-4147-A177-3AD203B41FA5}">
                      <a16:colId xmlns:a16="http://schemas.microsoft.com/office/drawing/2014/main" val="489559390"/>
                    </a:ext>
                  </a:extLst>
                </a:gridCol>
                <a:gridCol w="756118">
                  <a:extLst>
                    <a:ext uri="{9D8B030D-6E8A-4147-A177-3AD203B41FA5}">
                      <a16:colId xmlns:a16="http://schemas.microsoft.com/office/drawing/2014/main" val="827269668"/>
                    </a:ext>
                  </a:extLst>
                </a:gridCol>
              </a:tblGrid>
              <a:tr h="370840">
                <a:tc>
                  <a:txBody>
                    <a:bodyPr/>
                    <a:lstStyle/>
                    <a:p>
                      <a:pPr algn="ct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企業名</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所在地</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認定年</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90732104"/>
                  </a:ext>
                </a:extLst>
              </a:tr>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１</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（福）温和会</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青森市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H27</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681768"/>
                  </a:ext>
                </a:extLst>
              </a:tr>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２</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rPr>
                        <a:t>日本ホワイトファーム（株）</a:t>
                      </a:r>
                      <a:endParaRPr lang="ja-JP" altLang="en-US" sz="14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横浜町</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R1</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8767074"/>
                  </a:ext>
                </a:extLst>
              </a:tr>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３</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（株）みちのく銀行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青森市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5613928"/>
                  </a:ext>
                </a:extLst>
              </a:tr>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４</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株</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）青森ダイハツモータース</a:t>
                      </a:r>
                      <a:endParaRPr lang="ja-JP" altLang="en-US"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青森市</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R3</a:t>
                      </a:r>
                      <a:endParaRPr 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7600572"/>
                  </a:ext>
                </a:extLst>
              </a:tr>
            </a:tbl>
          </a:graphicData>
        </a:graphic>
      </p:graphicFrame>
      <p:sp>
        <p:nvSpPr>
          <p:cNvPr id="19" name="テキスト ボックス 18"/>
          <p:cNvSpPr txBox="1"/>
          <p:nvPr/>
        </p:nvSpPr>
        <p:spPr>
          <a:xfrm>
            <a:off x="4977704" y="2477356"/>
            <a:ext cx="1040818" cy="276999"/>
          </a:xfrm>
          <a:prstGeom prst="rect">
            <a:avLst/>
          </a:prstGeom>
          <a:solidFill>
            <a:schemeClr val="bg1"/>
          </a:solid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認定マーク</a:t>
            </a:r>
            <a:r>
              <a:rPr lang="en-US" altLang="ja-JP"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0" y="11992563"/>
            <a:ext cx="9608036" cy="492443"/>
          </a:xfrm>
          <a:prstGeom prst="rect">
            <a:avLst/>
          </a:prstGeom>
          <a:noFill/>
        </p:spPr>
        <p:txBody>
          <a:bodyPr wrap="square" rtlCol="0">
            <a:spAutoFit/>
          </a:bodyPr>
          <a:lstStyle/>
          <a:p>
            <a:r>
              <a:rPr kumimoji="1" lang="ja-JP" altLang="en-US" sz="1300" dirty="0" smtClean="0">
                <a:latin typeface="Meiryo UI" panose="020B0604030504040204" pitchFamily="50" charset="-128"/>
                <a:ea typeface="Meiryo UI" panose="020B0604030504040204" pitchFamily="50" charset="-128"/>
              </a:rPr>
              <a:t>＊認定取得により、くるみん・プラチナ</a:t>
            </a:r>
            <a:r>
              <a:rPr kumimoji="1" lang="ja-JP" altLang="en-US" sz="1300" dirty="0" err="1" smtClean="0">
                <a:latin typeface="Meiryo UI" panose="020B0604030504040204" pitchFamily="50" charset="-128"/>
                <a:ea typeface="Meiryo UI" panose="020B0604030504040204" pitchFamily="50" charset="-128"/>
              </a:rPr>
              <a:t>くるみん</a:t>
            </a:r>
            <a:r>
              <a:rPr kumimoji="1" lang="ja-JP" altLang="en-US" sz="1300" dirty="0" smtClean="0">
                <a:latin typeface="Meiryo UI" panose="020B0604030504040204" pitchFamily="50" charset="-128"/>
                <a:ea typeface="Meiryo UI" panose="020B0604030504040204" pitchFamily="50" charset="-128"/>
              </a:rPr>
              <a:t>認定マークを求人票、名刺</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商品</a:t>
            </a:r>
            <a:r>
              <a:rPr kumimoji="1" lang="ja-JP" altLang="en-US" sz="1300" dirty="0" smtClean="0">
                <a:latin typeface="Meiryo UI" panose="020B0604030504040204" pitchFamily="50" charset="-128"/>
                <a:ea typeface="Meiryo UI" panose="020B0604030504040204" pitchFamily="50" charset="-128"/>
              </a:rPr>
              <a:t>パッケージ等に付すことができ、子育てサポート企業であることを</a:t>
            </a:r>
            <a:r>
              <a:rPr kumimoji="1" lang="en-US" altLang="ja-JP" sz="1300" dirty="0" smtClean="0">
                <a:latin typeface="Meiryo UI" panose="020B0604030504040204" pitchFamily="50" charset="-128"/>
                <a:ea typeface="Meiryo UI" panose="020B0604030504040204" pitchFamily="50" charset="-128"/>
              </a:rPr>
              <a:t>PR</a:t>
            </a:r>
            <a:r>
              <a:rPr kumimoji="1" lang="ja-JP" altLang="en-US" sz="1300" dirty="0" smtClean="0">
                <a:latin typeface="Meiryo UI" panose="020B0604030504040204" pitchFamily="50" charset="-128"/>
                <a:ea typeface="Meiryo UI" panose="020B0604030504040204" pitchFamily="50" charset="-128"/>
              </a:rPr>
              <a:t>できます。</a:t>
            </a:r>
            <a:endParaRPr kumimoji="1" lang="ja-JP" altLang="en-US" sz="13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808391" y="12429903"/>
            <a:ext cx="9333154"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認定に関するお問い合わせは、青森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労働局雇用環境・均等室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TEL</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017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734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4211)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まで！</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93653" y="183839"/>
            <a:ext cx="9382837" cy="984885"/>
          </a:xfrm>
          <a:prstGeom prst="rect">
            <a:avLst/>
          </a:prstGeom>
          <a:noFill/>
        </p:spPr>
        <p:txBody>
          <a:bodyPr wrap="square" rtlCol="0">
            <a:spAutoFit/>
          </a:bodyPr>
          <a:lstStyle/>
          <a:p>
            <a:pPr lvl="0"/>
            <a:r>
              <a:rPr lang="ja-JP" altLang="en-US" sz="2800" b="1" dirty="0" smtClean="0">
                <a:solidFill>
                  <a:prstClr val="white"/>
                </a:solidFill>
                <a:latin typeface="Meiryo UI" panose="020B0604030504040204" pitchFamily="50" charset="-128"/>
                <a:ea typeface="Meiryo UI" panose="020B0604030504040204" pitchFamily="50" charset="-128"/>
              </a:rPr>
              <a:t>青森県内</a:t>
            </a:r>
            <a:r>
              <a:rPr lang="ja-JP" altLang="en-US" sz="2800" b="1" dirty="0">
                <a:solidFill>
                  <a:prstClr val="white"/>
                </a:solidFill>
                <a:latin typeface="Meiryo UI" panose="020B0604030504040204" pitchFamily="50" charset="-128"/>
                <a:ea typeface="Meiryo UI" panose="020B0604030504040204" pitchFamily="50" charset="-128"/>
              </a:rPr>
              <a:t>　</a:t>
            </a:r>
            <a:r>
              <a:rPr lang="ja-JP" altLang="en-US" sz="4000" b="1" dirty="0" smtClean="0">
                <a:solidFill>
                  <a:prstClr val="white"/>
                </a:solidFill>
                <a:latin typeface="Meiryo UI" panose="020B0604030504040204" pitchFamily="50" charset="-128"/>
                <a:ea typeface="Meiryo UI" panose="020B0604030504040204" pitchFamily="50" charset="-128"/>
              </a:rPr>
              <a:t>くるみん・プラチナ</a:t>
            </a:r>
            <a:r>
              <a:rPr lang="ja-JP" altLang="en-US" sz="4000" b="1" dirty="0" err="1" smtClean="0">
                <a:solidFill>
                  <a:prstClr val="white"/>
                </a:solidFill>
                <a:latin typeface="Meiryo UI" panose="020B0604030504040204" pitchFamily="50" charset="-128"/>
                <a:ea typeface="Meiryo UI" panose="020B0604030504040204" pitchFamily="50" charset="-128"/>
              </a:rPr>
              <a:t>くるみん</a:t>
            </a:r>
            <a:r>
              <a:rPr lang="ja-JP" altLang="en-US" sz="4000" b="1" dirty="0" smtClean="0">
                <a:solidFill>
                  <a:prstClr val="white"/>
                </a:solidFill>
                <a:latin typeface="Meiryo UI" panose="020B0604030504040204" pitchFamily="50" charset="-128"/>
                <a:ea typeface="Meiryo UI" panose="020B0604030504040204" pitchFamily="50" charset="-128"/>
              </a:rPr>
              <a:t>認定企業</a:t>
            </a:r>
          </a:p>
          <a:p>
            <a:endParaRPr kumimoji="1" lang="ja-JP" altLang="en-US" dirty="0"/>
          </a:p>
        </p:txBody>
      </p:sp>
      <p:pic>
        <p:nvPicPr>
          <p:cNvPr id="18" name="図 17"/>
          <p:cNvPicPr>
            <a:picLocks noChangeAspect="1"/>
          </p:cNvPicPr>
          <p:nvPr/>
        </p:nvPicPr>
        <p:blipFill>
          <a:blip r:embed="rId2"/>
          <a:stretch>
            <a:fillRect/>
          </a:stretch>
        </p:blipFill>
        <p:spPr>
          <a:xfrm>
            <a:off x="7871488" y="2255107"/>
            <a:ext cx="1043230" cy="1084685"/>
          </a:xfrm>
          <a:prstGeom prst="ellipse">
            <a:avLst/>
          </a:prstGeom>
          <a:noFill/>
        </p:spPr>
      </p:pic>
      <p:pic>
        <p:nvPicPr>
          <p:cNvPr id="17" name="図 16"/>
          <p:cNvPicPr>
            <a:picLocks noChangeAspect="1"/>
          </p:cNvPicPr>
          <p:nvPr/>
        </p:nvPicPr>
        <p:blipFill rotWithShape="1">
          <a:blip r:embed="rId3" cstate="print">
            <a:extLst>
              <a:ext uri="{28A0092B-C50C-407E-A947-70E740481C1C}">
                <a14:useLocalDpi xmlns:a14="http://schemas.microsoft.com/office/drawing/2010/main" val="0"/>
              </a:ext>
            </a:extLst>
          </a:blip>
          <a:srcRect t="9713" b="8988"/>
          <a:stretch/>
        </p:blipFill>
        <p:spPr>
          <a:xfrm>
            <a:off x="6406014" y="2217505"/>
            <a:ext cx="1213985" cy="1195576"/>
          </a:xfrm>
          <a:prstGeom prst="ellipse">
            <a:avLst/>
          </a:prstGeom>
        </p:spPr>
      </p:pic>
      <p:sp>
        <p:nvSpPr>
          <p:cNvPr id="20" name="角丸四角形吹き出し 19"/>
          <p:cNvSpPr/>
          <p:nvPr/>
        </p:nvSpPr>
        <p:spPr>
          <a:xfrm>
            <a:off x="4949003" y="2730796"/>
            <a:ext cx="1205521" cy="601152"/>
          </a:xfrm>
          <a:prstGeom prst="wedgeRoundRectCallout">
            <a:avLst>
              <a:gd name="adj1" fmla="val 67603"/>
              <a:gd name="adj2" fmla="val -32797"/>
              <a:gd name="adj3" fmla="val 16667"/>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rPr>
              <a:t>認定基準改正に伴い、マークが新しくなりました！</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1817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ウィスプ</Template>
  <TotalTime>1729</TotalTime>
  <Words>560</Words>
  <Application>Microsoft Office PowerPoint</Application>
  <PresentationFormat>A3 297x420 mm</PresentationFormat>
  <Paragraphs>175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HGS創英角ﾎﾟｯﾌﾟ体</vt:lpstr>
      <vt:lpstr>HG丸ｺﾞｼｯｸM-PRO</vt:lpstr>
      <vt:lpstr>Meiryo UI</vt:lpstr>
      <vt:lpstr>ＭＳ Ｐゴシック</vt:lpstr>
      <vt:lpstr>游ゴシック</vt:lpstr>
      <vt:lpstr>Calibri</vt:lpstr>
      <vt:lpstr>Calibri Light</vt:lpstr>
      <vt:lpstr>Wingdings 2</vt:lpstr>
      <vt:lpstr>HDOfficeLightV0</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労働局共働支援</dc:creator>
  <cp:lastModifiedBy>下山 紗輝(shimoyama-saki.tv8)</cp:lastModifiedBy>
  <cp:revision>180</cp:revision>
  <cp:lastPrinted>2022-06-16T00:14:59Z</cp:lastPrinted>
  <dcterms:created xsi:type="dcterms:W3CDTF">2018-09-18T01:22:42Z</dcterms:created>
  <dcterms:modified xsi:type="dcterms:W3CDTF">2022-06-16T00:18:33Z</dcterms:modified>
</cp:coreProperties>
</file>