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660" r:id="rId2"/>
  </p:sldMasterIdLst>
  <p:notesMasterIdLst>
    <p:notesMasterId r:id="rId3"/>
  </p:notesMasterIdLst>
  <p:sldIdLst>
    <p:sldId id="256" r:id="rId4"/>
    <p:sldId id="257" r:id="rId5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29"/>
    <p:restoredTop sz="94660"/>
  </p:normalViewPr>
  <p:slideViewPr>
    <p:cSldViewPr>
      <p:cViewPr varScale="0">
        <p:scale>
          <a:sx n="110" d="100"/>
          <a:sy n="110" d="100"/>
        </p:scale>
        <p:origin x="-1038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2039" y="685800"/>
            <a:ext cx="2373924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342900" y="2387382"/>
            <a:ext cx="6172200" cy="1941549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342900" y="4467613"/>
            <a:ext cx="6172200" cy="332836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2508730"/>
            <a:ext cx="6172200" cy="611934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1" y="396700"/>
            <a:ext cx="1543051" cy="82313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1" cy="82313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2900" y="2508730"/>
            <a:ext cx="6172200" cy="618415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342900" y="4259590"/>
            <a:ext cx="6172200" cy="1525502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1711305"/>
            <a:ext cx="6172200" cy="2548285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508732"/>
            <a:ext cx="2978088" cy="611934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10009" y="2508732"/>
            <a:ext cx="3005091" cy="611934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2978088" cy="9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2978088" cy="548658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537012" y="2217386"/>
            <a:ext cx="2978088" cy="9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537012" y="3141486"/>
            <a:ext cx="2978088" cy="548658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8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26923" y="394408"/>
            <a:ext cx="3545579" cy="81500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456723"/>
            <a:ext cx="2256235" cy="617135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344216" y="6773203"/>
            <a:ext cx="4114800" cy="818623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307151"/>
            <a:ext cx="4114800" cy="632497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657302"/>
            <a:ext cx="4114800" cy="970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889829" y="9009451"/>
            <a:ext cx="3078343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604721"/>
            <a:ext cx="6172200" cy="14359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508730"/>
            <a:ext cx="6172200" cy="6184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009451"/>
            <a:ext cx="1411915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076183" y="9009451"/>
            <a:ext cx="1438917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タイトル 1"/>
          <p:cNvSpPr>
            <a:spLocks noGrp="1"/>
          </p:cNvSpPr>
          <p:nvPr>
            <p:ph type="ctrTitle"/>
          </p:nvPr>
        </p:nvSpPr>
        <p:spPr>
          <a:xfrm>
            <a:off x="118753" y="57888"/>
            <a:ext cx="6604988" cy="1582494"/>
          </a:xfrm>
          <a:solidFill>
            <a:srgbClr val="D4F3B5"/>
          </a:solidFill>
          <a:ln>
            <a:noFill/>
          </a:ln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sz="1600" dirty="0">
                <a:latin typeface="HG創英角ﾎﾟｯﾌﾟ体"/>
                <a:ea typeface="HG創英角ﾎﾟｯﾌﾟ体"/>
              </a:rPr>
              <a:t>令和７年度</a:t>
            </a:r>
            <a:endParaRPr kumimoji="1" lang="ja-JP" altLang="en-US" sz="5400" dirty="0">
              <a:latin typeface="HG創英角ﾎﾟｯﾌﾟ体"/>
              <a:ea typeface="HG創英角ﾎﾟｯﾌﾟ体"/>
            </a:endParaRPr>
          </a:p>
          <a:p>
            <a:pPr algn="ctr"/>
            <a:r>
              <a:rPr kumimoji="1" lang="ja-JP" altLang="en-US" sz="4000" dirty="0">
                <a:solidFill>
                  <a:srgbClr val="FF0000"/>
                </a:solidFill>
                <a:latin typeface="HG創英角ﾎﾟｯﾌﾟ体"/>
                <a:ea typeface="HG創英角ﾎﾟｯﾌﾟ体"/>
              </a:rPr>
              <a:t>十和田市小規模森林整備事業</a:t>
            </a:r>
            <a:endParaRPr kumimoji="1" lang="ja-JP" altLang="en-US" sz="2000" dirty="0">
              <a:latin typeface="HG創英角ﾎﾟｯﾌﾟ体"/>
              <a:ea typeface="HG創英角ﾎﾟｯﾌﾟ体"/>
            </a:endParaRPr>
          </a:p>
          <a:p>
            <a:pPr algn="l"/>
            <a:r>
              <a:rPr kumimoji="1" lang="ja-JP" altLang="en-US" sz="2800" dirty="0">
                <a:latin typeface="HG創英角ﾎﾟｯﾌﾟ体"/>
                <a:ea typeface="HG創英角ﾎﾟｯﾌﾟ体"/>
              </a:rPr>
              <a:t> </a:t>
            </a:r>
            <a:r>
              <a:rPr kumimoji="1" lang="ja-JP" altLang="en-US" sz="1800" dirty="0">
                <a:latin typeface="HG創英角ﾎﾟｯﾌﾟ体"/>
                <a:ea typeface="HG創英角ﾎﾟｯﾌﾟ体"/>
              </a:rPr>
              <a:t>市内の私有林の再造林を促進させることを目的として、森林経営計画等に含まれない森林の再造林を実施する場合は、苗木購入費の一部を補助します。</a:t>
            </a:r>
            <a:endParaRPr kumimoji="1" lang="ja-JP" altLang="en-US" sz="2800" dirty="0">
              <a:solidFill>
                <a:srgbClr val="FF0000"/>
              </a:solidFill>
              <a:latin typeface="HG創英角ﾎﾟｯﾌﾟ体"/>
              <a:ea typeface="HG創英角ﾎﾟｯﾌﾟ体"/>
            </a:endParaRPr>
          </a:p>
        </p:txBody>
      </p:sp>
      <p:sp>
        <p:nvSpPr>
          <p:cNvPr id="1108" name="タイトル 12"/>
          <p:cNvSpPr/>
          <p:nvPr/>
        </p:nvSpPr>
        <p:spPr>
          <a:xfrm>
            <a:off x="118942" y="1713000"/>
            <a:ext cx="1874681" cy="504986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>
              <a:lnSpc>
                <a:spcPct val="100000"/>
              </a:lnSpc>
              <a:spcAft>
                <a:spcPts val="0"/>
              </a:spcAft>
            </a:pPr>
            <a:r>
              <a:rPr kumimoji="1" lang="ja-JP" altLang="en-US" sz="1600" dirty="0">
                <a:solidFill>
                  <a:schemeClr val="bg1"/>
                </a:solidFill>
                <a:latin typeface="HG創英角ﾎﾟｯﾌﾟ体"/>
                <a:ea typeface="HG創英角ﾎﾟｯﾌﾟ体"/>
              </a:rPr>
              <a:t>１　補助対象</a:t>
            </a:r>
            <a:r>
              <a:rPr kumimoji="1" lang="ja-JP" altLang="en-US" sz="1600" dirty="0">
                <a:solidFill>
                  <a:schemeClr val="bg1"/>
                </a:solidFill>
                <a:latin typeface="HG創英角ﾎﾟｯﾌﾟ体"/>
                <a:ea typeface="HG創英角ﾎﾟｯﾌﾟ体"/>
              </a:rPr>
              <a:t>事業</a:t>
            </a:r>
            <a:endParaRPr kumimoji="1" lang="ja-JP" altLang="en-US" sz="1800" dirty="0">
              <a:solidFill>
                <a:schemeClr val="bg1"/>
              </a:solidFill>
              <a:latin typeface="HG創英角ﾎﾟｯﾌﾟ体"/>
              <a:ea typeface="HG創英角ﾎﾟｯﾌﾟ体"/>
            </a:endParaRPr>
          </a:p>
        </p:txBody>
      </p:sp>
      <p:sp>
        <p:nvSpPr>
          <p:cNvPr id="1109" name="タイトル 14"/>
          <p:cNvSpPr/>
          <p:nvPr/>
        </p:nvSpPr>
        <p:spPr>
          <a:xfrm>
            <a:off x="2128369" y="1713000"/>
            <a:ext cx="4595388" cy="503921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txBody>
          <a:bodyPr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kumimoji="1" lang="ja-JP" altLang="en-US" sz="1800" dirty="0">
                <a:solidFill>
                  <a:srgbClr val="FF0000"/>
                </a:solidFill>
                <a:latin typeface="HG創英角ﾎﾟｯﾌﾟ体"/>
                <a:ea typeface="HG創英角ﾎﾟｯﾌﾟ体"/>
              </a:rPr>
              <a:t>令和７年４月１日～令和７年10月31日</a:t>
            </a:r>
            <a:endParaRPr kumimoji="1" lang="ja-JP" altLang="en-US" sz="1200" dirty="0">
              <a:solidFill>
                <a:srgbClr val="FF0000"/>
              </a:solidFill>
              <a:latin typeface="HG創英角ﾎﾟｯﾌﾟ体"/>
              <a:ea typeface="HG創英角ﾎﾟｯﾌﾟ体"/>
            </a:endParaRPr>
          </a:p>
          <a:p>
            <a:pPr algn="l"/>
            <a:r>
              <a:rPr kumimoji="1" lang="ja-JP" altLang="en-US" sz="1200" dirty="0">
                <a:latin typeface="HG創英角ﾎﾟｯﾌﾟ体"/>
                <a:ea typeface="HG創英角ﾎﾟｯﾌﾟ体"/>
              </a:rPr>
              <a:t>までに</a:t>
            </a:r>
            <a:r>
              <a:rPr kumimoji="1" lang="ja-JP" altLang="en-US" sz="1200" dirty="0">
                <a:latin typeface="HG創英角ﾎﾟｯﾌﾟ体"/>
                <a:ea typeface="HG創英角ﾎﾟｯﾌﾟ体"/>
              </a:rPr>
              <a:t>実施する再造林事業</a:t>
            </a:r>
            <a:endParaRPr kumimoji="1" lang="ja-JP" altLang="en-US" sz="1800" dirty="0">
              <a:latin typeface="HG創英角ﾎﾟｯﾌﾟ体"/>
              <a:ea typeface="HG創英角ﾎﾟｯﾌﾟ体"/>
            </a:endParaRPr>
          </a:p>
        </p:txBody>
      </p:sp>
      <p:sp>
        <p:nvSpPr>
          <p:cNvPr id="1110" name="タイトル 17"/>
          <p:cNvSpPr/>
          <p:nvPr/>
        </p:nvSpPr>
        <p:spPr>
          <a:xfrm>
            <a:off x="117000" y="2301597"/>
            <a:ext cx="1874681" cy="94938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>
              <a:lnSpc>
                <a:spcPct val="100000"/>
              </a:lnSpc>
              <a:spcAft>
                <a:spcPts val="0"/>
              </a:spcAft>
            </a:pPr>
            <a:r>
              <a:rPr kumimoji="1" lang="ja-JP" altLang="en-US" sz="1600" dirty="0">
                <a:solidFill>
                  <a:schemeClr val="bg1"/>
                </a:solidFill>
                <a:latin typeface="HG創英角ﾎﾟｯﾌﾟ体"/>
                <a:ea typeface="HG創英角ﾎﾟｯﾌﾟ体"/>
              </a:rPr>
              <a:t>２　補助対象森林</a:t>
            </a:r>
            <a:endParaRPr kumimoji="1" lang="ja-JP" altLang="en-US" sz="1800" dirty="0">
              <a:solidFill>
                <a:schemeClr val="bg1"/>
              </a:solidFill>
              <a:latin typeface="HG創英角ﾎﾟｯﾌﾟ体"/>
              <a:ea typeface="HG創英角ﾎﾟｯﾌﾟ体"/>
            </a:endParaRPr>
          </a:p>
        </p:txBody>
      </p:sp>
      <p:sp>
        <p:nvSpPr>
          <p:cNvPr id="1111" name="タイトル 18"/>
          <p:cNvSpPr/>
          <p:nvPr/>
        </p:nvSpPr>
        <p:spPr>
          <a:xfrm>
            <a:off x="2136034" y="2301597"/>
            <a:ext cx="4595365" cy="949956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kumimoji="1" lang="ja-JP" altLang="en-US" sz="1600" dirty="0">
                <a:latin typeface="HG創英角ﾎﾟｯﾌﾟ体"/>
                <a:ea typeface="HG創英角ﾎﾟｯﾌﾟ体"/>
              </a:rPr>
              <a:t>次の条件を満たす森林を対象とします。</a:t>
            </a:r>
            <a:endParaRPr kumimoji="1" lang="ja-JP" altLang="en-US" sz="1600" dirty="0">
              <a:latin typeface="HG創英角ﾎﾟｯﾌﾟ体"/>
              <a:ea typeface="HG創英角ﾎﾟｯﾌﾟ体"/>
            </a:endParaRPr>
          </a:p>
          <a:p>
            <a:pPr algn="l"/>
            <a:r>
              <a:rPr kumimoji="1" lang="ja-JP" altLang="en-US" sz="1600" dirty="0">
                <a:latin typeface="HG創英角ﾎﾟｯﾌﾟ体"/>
                <a:ea typeface="HG創英角ﾎﾟｯﾌﾟ体"/>
              </a:rPr>
              <a:t>①</a:t>
            </a:r>
            <a:r>
              <a:rPr kumimoji="1" lang="ja-JP" altLang="en-US" sz="1600" dirty="0">
                <a:latin typeface="HG創英角ﾎﾟｯﾌﾟ体"/>
                <a:ea typeface="HG創英角ﾎﾟｯﾌﾟ体"/>
              </a:rPr>
              <a:t>「森林経</a:t>
            </a:r>
            <a:r>
              <a:rPr kumimoji="1" lang="ja-JP" altLang="en-US" sz="1600" dirty="0">
                <a:latin typeface="HG創英角ﾎﾟｯﾌﾟ体"/>
                <a:ea typeface="HG創英角ﾎﾟｯﾌﾟ体"/>
              </a:rPr>
              <a:t>営</a:t>
            </a:r>
            <a:r>
              <a:rPr kumimoji="1" lang="ja-JP" altLang="en-US" sz="1600" dirty="0">
                <a:latin typeface="HG創英角ﾎﾟｯﾌﾟ体"/>
                <a:ea typeface="HG創英角ﾎﾟｯﾌﾟ体"/>
              </a:rPr>
              <a:t>計画」又は</a:t>
            </a:r>
            <a:r>
              <a:rPr kumimoji="1" lang="ja-JP" altLang="en-US" sz="1600" dirty="0">
                <a:latin typeface="HG創英角ﾎﾟｯﾌﾟ体"/>
                <a:ea typeface="HG創英角ﾎﾟｯﾌﾟ体"/>
              </a:rPr>
              <a:t>「特定間伐等促進計画」</a:t>
            </a:r>
            <a:r>
              <a:rPr kumimoji="1" lang="ja-JP" altLang="en-US" sz="1600" dirty="0">
                <a:latin typeface="HG創英角ﾎﾟｯﾌﾟ体"/>
                <a:ea typeface="HG創英角ﾎﾟｯﾌﾟ体"/>
              </a:rPr>
              <a:t>に</a:t>
            </a:r>
            <a:r>
              <a:rPr kumimoji="1" lang="ja-JP" altLang="en-US" sz="1600" dirty="0">
                <a:latin typeface="HG創英角ﾎﾟｯﾌﾟ体"/>
                <a:ea typeface="HG創英角ﾎﾟｯﾌﾟ体"/>
              </a:rPr>
              <a:t>含</a:t>
            </a:r>
            <a:endParaRPr kumimoji="1" lang="ja-JP" altLang="en-US" sz="1600" dirty="0">
              <a:latin typeface="HG創英角ﾎﾟｯﾌﾟ体"/>
              <a:ea typeface="HG創英角ﾎﾟｯﾌﾟ体"/>
            </a:endParaRPr>
          </a:p>
          <a:p>
            <a:pPr algn="l"/>
            <a:r>
              <a:rPr kumimoji="1" lang="ja-JP" altLang="en-US" sz="1600" dirty="0">
                <a:latin typeface="HG創英角ﾎﾟｯﾌﾟ体"/>
                <a:ea typeface="HG創英角ﾎﾟｯﾌﾟ体"/>
              </a:rPr>
              <a:t>　</a:t>
            </a:r>
            <a:r>
              <a:rPr kumimoji="1" lang="ja-JP" altLang="en-US" sz="1600" dirty="0">
                <a:latin typeface="HG創英角ﾎﾟｯﾌﾟ体"/>
                <a:ea typeface="HG創英角ﾎﾟｯﾌﾟ体"/>
              </a:rPr>
              <a:t>まれない森林。</a:t>
            </a:r>
            <a:endParaRPr kumimoji="1" lang="ja-JP" altLang="en-US" sz="1600" dirty="0">
              <a:latin typeface="HG創英角ﾎﾟｯﾌﾟ体"/>
              <a:ea typeface="HG創英角ﾎﾟｯﾌﾟ体"/>
            </a:endParaRPr>
          </a:p>
          <a:p>
            <a:pPr algn="l"/>
            <a:r>
              <a:rPr kumimoji="1" lang="ja-JP" altLang="en-US" sz="1600" dirty="0">
                <a:latin typeface="HG創英角ﾎﾟｯﾌﾟ体"/>
                <a:ea typeface="HG創英角ﾎﾟｯﾌﾟ体"/>
              </a:rPr>
              <a:t>②令和７年３月31日までに</a:t>
            </a:r>
            <a:r>
              <a:rPr kumimoji="1" lang="ja-JP" altLang="en-US" sz="1600" dirty="0">
                <a:latin typeface="HG創英角ﾎﾟｯﾌﾟ体"/>
                <a:ea typeface="HG創英角ﾎﾟｯﾌﾟ体"/>
              </a:rPr>
              <a:t>「伐採及び伐採後の造林</a:t>
            </a:r>
            <a:r>
              <a:rPr kumimoji="1" lang="ja-JP" altLang="en-US" sz="1600" dirty="0">
                <a:latin typeface="HG創英角ﾎﾟｯﾌﾟ体"/>
                <a:ea typeface="HG創英角ﾎﾟｯﾌﾟ体"/>
              </a:rPr>
              <a:t>の</a:t>
            </a:r>
            <a:endParaRPr kumimoji="1" lang="ja-JP" altLang="en-US" sz="1400" dirty="0">
              <a:latin typeface="HG創英角ﾎﾟｯﾌﾟ体"/>
              <a:ea typeface="HG創英角ﾎﾟｯﾌﾟ体"/>
            </a:endParaRPr>
          </a:p>
          <a:p>
            <a:pPr algn="l"/>
            <a:r>
              <a:rPr kumimoji="1" lang="ja-JP" altLang="en-US" sz="1600" dirty="0">
                <a:latin typeface="HG創英角ﾎﾟｯﾌﾟ体"/>
                <a:ea typeface="HG創英角ﾎﾟｯﾌﾟ体"/>
              </a:rPr>
              <a:t>　</a:t>
            </a:r>
            <a:r>
              <a:rPr kumimoji="1" lang="ja-JP" altLang="en-US" sz="1600" dirty="0">
                <a:latin typeface="HG創英角ﾎﾟｯﾌﾟ体"/>
                <a:ea typeface="HG創英角ﾎﾟｯﾌﾟ体"/>
              </a:rPr>
              <a:t>届出」を提出してい</a:t>
            </a:r>
            <a:r>
              <a:rPr kumimoji="1" lang="ja-JP" altLang="en-US" sz="1600" dirty="0">
                <a:latin typeface="HG創英角ﾎﾟｯﾌﾟ体"/>
                <a:ea typeface="HG創英角ﾎﾟｯﾌﾟ体"/>
              </a:rPr>
              <a:t>る森林</a:t>
            </a:r>
            <a:endParaRPr kumimoji="1" lang="ja-JP" altLang="en-US" sz="1600" dirty="0">
              <a:latin typeface="HG創英角ﾎﾟｯﾌﾟ体"/>
              <a:ea typeface="HG創英角ﾎﾟｯﾌﾟ体"/>
            </a:endParaRPr>
          </a:p>
        </p:txBody>
      </p:sp>
      <p:sp>
        <p:nvSpPr>
          <p:cNvPr id="1112" name="タイトル 20"/>
          <p:cNvSpPr/>
          <p:nvPr/>
        </p:nvSpPr>
        <p:spPr>
          <a:xfrm>
            <a:off x="118942" y="3963167"/>
            <a:ext cx="1874681" cy="49983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>
              <a:lnSpc>
                <a:spcPct val="100000"/>
              </a:lnSpc>
              <a:spcAft>
                <a:spcPts val="0"/>
              </a:spcAft>
            </a:pPr>
            <a:r>
              <a:rPr kumimoji="1" lang="ja-JP" altLang="en-US" sz="1600" dirty="0">
                <a:solidFill>
                  <a:schemeClr val="bg1"/>
                </a:solidFill>
                <a:latin typeface="HG創英角ﾎﾟｯﾌﾟ体"/>
                <a:ea typeface="HG創英角ﾎﾟｯﾌﾟ体"/>
              </a:rPr>
              <a:t>４　補助対象経費</a:t>
            </a:r>
            <a:endParaRPr kumimoji="1" lang="ja-JP" altLang="en-US" sz="1800" dirty="0">
              <a:solidFill>
                <a:schemeClr val="bg1"/>
              </a:solidFill>
              <a:latin typeface="HG創英角ﾎﾟｯﾌﾟ体"/>
              <a:ea typeface="HG創英角ﾎﾟｯﾌﾟ体"/>
            </a:endParaRPr>
          </a:p>
        </p:txBody>
      </p:sp>
      <p:sp>
        <p:nvSpPr>
          <p:cNvPr id="1113" name="タイトル 22"/>
          <p:cNvSpPr/>
          <p:nvPr/>
        </p:nvSpPr>
        <p:spPr>
          <a:xfrm>
            <a:off x="2140173" y="3971542"/>
            <a:ext cx="4593928" cy="491464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4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kumimoji="1" lang="ja-JP" altLang="en-US" sz="3600" dirty="0">
                <a:solidFill>
                  <a:srgbClr val="FF0000"/>
                </a:solidFill>
                <a:latin typeface="HG創英角ﾎﾟｯﾌﾟ体"/>
                <a:ea typeface="HG創英角ﾎﾟｯﾌﾟ体"/>
              </a:rPr>
              <a:t>再造林に用いる苗木の購入費(</a:t>
            </a:r>
            <a:r>
              <a:rPr kumimoji="1" lang="ja-JP" altLang="en-US" sz="3600" dirty="0">
                <a:solidFill>
                  <a:srgbClr val="FF0000"/>
                </a:solidFill>
                <a:latin typeface="HG創英角ﾎﾟｯﾌﾟ体"/>
                <a:ea typeface="HG創英角ﾎﾟｯﾌﾟ体"/>
              </a:rPr>
              <a:t>消費税相当</a:t>
            </a:r>
            <a:r>
              <a:rPr kumimoji="1" lang="ja-JP" altLang="en-US" sz="3600" dirty="0">
                <a:solidFill>
                  <a:srgbClr val="FF0000"/>
                </a:solidFill>
                <a:latin typeface="HG創英角ﾎﾟｯﾌﾟ体"/>
                <a:ea typeface="HG創英角ﾎﾟｯﾌﾟ体"/>
              </a:rPr>
              <a:t>額を除く</a:t>
            </a:r>
            <a:r>
              <a:rPr kumimoji="1" lang="ja-JP" altLang="en-US" sz="3600" dirty="0">
                <a:solidFill>
                  <a:srgbClr val="FF0000"/>
                </a:solidFill>
                <a:latin typeface="HG創英角ﾎﾟｯﾌﾟ体"/>
                <a:ea typeface="HG創英角ﾎﾟｯﾌﾟ体"/>
              </a:rPr>
              <a:t>。)</a:t>
            </a:r>
            <a:endParaRPr kumimoji="1" lang="ja-JP" altLang="en-US" sz="3600" dirty="0">
              <a:solidFill>
                <a:srgbClr val="FF0000"/>
              </a:solidFill>
              <a:latin typeface="HG創英角ﾎﾟｯﾌﾟ体"/>
              <a:ea typeface="HG創英角ﾎﾟｯﾌﾟ体"/>
            </a:endParaRPr>
          </a:p>
          <a:p>
            <a:pPr algn="l"/>
            <a:r>
              <a:rPr kumimoji="1" lang="ja-JP" altLang="en-US" sz="3500" dirty="0">
                <a:latin typeface="HG創英角ﾎﾟｯﾌﾟ体"/>
                <a:ea typeface="HG創英角ﾎﾟｯﾌﾟ体"/>
              </a:rPr>
              <a:t>※対象樹種は裏面の表をご覧ください</a:t>
            </a:r>
            <a:r>
              <a:rPr kumimoji="1" lang="ja-JP" altLang="en-US" sz="3500" dirty="0">
                <a:latin typeface="HG創英角ﾎﾟｯﾌﾟ体"/>
                <a:ea typeface="HG創英角ﾎﾟｯﾌﾟ体"/>
              </a:rPr>
              <a:t>。</a:t>
            </a:r>
            <a:endParaRPr kumimoji="1" lang="ja-JP" altLang="en-US" sz="1400" dirty="0">
              <a:latin typeface="HG創英角ﾎﾟｯﾌﾟ体"/>
              <a:ea typeface="HG創英角ﾎﾟｯﾌﾟ体"/>
            </a:endParaRPr>
          </a:p>
        </p:txBody>
      </p:sp>
      <p:sp>
        <p:nvSpPr>
          <p:cNvPr id="1114" name="タイトル 23"/>
          <p:cNvSpPr/>
          <p:nvPr/>
        </p:nvSpPr>
        <p:spPr>
          <a:xfrm>
            <a:off x="117000" y="4544249"/>
            <a:ext cx="1874681" cy="1318817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>
              <a:lnSpc>
                <a:spcPct val="100000"/>
              </a:lnSpc>
              <a:spcAft>
                <a:spcPts val="0"/>
              </a:spcAft>
            </a:pPr>
            <a:r>
              <a:rPr kumimoji="1" lang="ja-JP" altLang="en-US" sz="1600" dirty="0">
                <a:solidFill>
                  <a:schemeClr val="bg1"/>
                </a:solidFill>
                <a:latin typeface="HG創英角ﾎﾟｯﾌﾟ体"/>
                <a:ea typeface="HG創英角ﾎﾟｯﾌﾟ体"/>
              </a:rPr>
              <a:t>５　補助金の額</a:t>
            </a:r>
            <a:endParaRPr kumimoji="1" lang="ja-JP" altLang="en-US" sz="1800" dirty="0">
              <a:solidFill>
                <a:schemeClr val="bg1"/>
              </a:solidFill>
              <a:latin typeface="HG創英角ﾎﾟｯﾌﾟ体"/>
              <a:ea typeface="HG創英角ﾎﾟｯﾌﾟ体"/>
            </a:endParaRPr>
          </a:p>
        </p:txBody>
      </p:sp>
      <p:sp>
        <p:nvSpPr>
          <p:cNvPr id="1115" name="タイトル 24"/>
          <p:cNvSpPr/>
          <p:nvPr/>
        </p:nvSpPr>
        <p:spPr>
          <a:xfrm>
            <a:off x="2122830" y="4542390"/>
            <a:ext cx="4613704" cy="1320676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kumimoji="1" lang="ja-JP" altLang="en-US" sz="1600" dirty="0">
                <a:solidFill>
                  <a:schemeClr val="tx1"/>
                </a:solidFill>
                <a:latin typeface="HG創英角ﾎﾟｯﾌﾟ体"/>
                <a:ea typeface="HG創英角ﾎﾟｯﾌﾟ体"/>
              </a:rPr>
              <a:t>以下のとおり算出された額を補助します。</a:t>
            </a:r>
            <a:endParaRPr kumimoji="1" lang="ja-JP" altLang="en-US" sz="1600" dirty="0">
              <a:solidFill>
                <a:schemeClr val="tx1"/>
              </a:solidFill>
              <a:latin typeface="HG創英角ﾎﾟｯﾌﾟ体"/>
              <a:ea typeface="HG創英角ﾎﾟｯﾌﾟ体"/>
            </a:endParaRPr>
          </a:p>
          <a:p>
            <a:pPr algn="l"/>
            <a:r>
              <a:rPr kumimoji="1" lang="ja-JP" altLang="en-US" sz="1600" dirty="0">
                <a:solidFill>
                  <a:schemeClr val="tx1"/>
                </a:solidFill>
                <a:latin typeface="HG創英角ﾎﾟｯﾌﾟ体"/>
                <a:ea typeface="HG創英角ﾎﾟｯﾌﾟ体"/>
              </a:rPr>
              <a:t>①苗木の購入単価</a:t>
            </a:r>
            <a:endParaRPr kumimoji="1" lang="ja-JP" altLang="en-US" sz="1600" dirty="0">
              <a:solidFill>
                <a:schemeClr val="tx1"/>
              </a:solidFill>
              <a:latin typeface="HG創英角ﾎﾟｯﾌﾟ体"/>
              <a:ea typeface="HG創英角ﾎﾟｯﾌﾟ体"/>
            </a:endParaRPr>
          </a:p>
          <a:p>
            <a:pPr algn="l"/>
            <a:r>
              <a:rPr kumimoji="1" lang="ja-JP" altLang="en-US" sz="1600" dirty="0">
                <a:solidFill>
                  <a:schemeClr val="tx1"/>
                </a:solidFill>
                <a:latin typeface="HG創英角ﾎﾟｯﾌﾟ体"/>
                <a:ea typeface="HG創英角ﾎﾟｯﾌﾟ体"/>
              </a:rPr>
              <a:t>②市が定める苗木の標準単価※1</a:t>
            </a:r>
            <a:endParaRPr kumimoji="1" lang="ja-JP" altLang="en-US" sz="1600" dirty="0">
              <a:solidFill>
                <a:schemeClr val="tx1"/>
              </a:solidFill>
              <a:latin typeface="HG創英角ﾎﾟｯﾌﾟ体"/>
              <a:ea typeface="HG創英角ﾎﾟｯﾌﾟ体"/>
            </a:endParaRPr>
          </a:p>
          <a:p>
            <a:pPr algn="l"/>
            <a:r>
              <a:rPr kumimoji="1" lang="ja-JP" altLang="en-US" sz="1600" dirty="0">
                <a:solidFill>
                  <a:schemeClr val="tx1"/>
                </a:solidFill>
                <a:latin typeface="HG創英角ﾎﾟｯﾌﾟ体"/>
                <a:ea typeface="HG創英角ﾎﾟｯﾌﾟ体"/>
              </a:rPr>
              <a:t>⇒</a:t>
            </a:r>
            <a:r>
              <a:rPr kumimoji="1" lang="ja-JP" altLang="en-US" sz="1600" dirty="0">
                <a:solidFill>
                  <a:srgbClr val="FF0000"/>
                </a:solidFill>
                <a:latin typeface="HG創英角ﾎﾟｯﾌﾟ体"/>
                <a:ea typeface="HG創英角ﾎﾟｯﾌﾟ体"/>
              </a:rPr>
              <a:t>①と②のいず</a:t>
            </a:r>
            <a:r>
              <a:rPr kumimoji="1" lang="ja-JP" altLang="en-US" sz="1600" dirty="0">
                <a:solidFill>
                  <a:srgbClr val="FF0000"/>
                </a:solidFill>
                <a:latin typeface="HG創英角ﾎﾟｯﾌﾟ体"/>
                <a:ea typeface="HG創英角ﾎﾟｯﾌﾟ体"/>
              </a:rPr>
              <a:t>れか</a:t>
            </a:r>
            <a:r>
              <a:rPr kumimoji="1" lang="ja-JP" altLang="en-US" sz="1600" u="wavy" dirty="0">
                <a:solidFill>
                  <a:srgbClr val="FF0000"/>
                </a:solidFill>
                <a:latin typeface="HG創英角ﾎﾟｯﾌﾟ体"/>
                <a:ea typeface="HG創英角ﾎﾟｯﾌﾟ体"/>
              </a:rPr>
              <a:t>低い単価</a:t>
            </a:r>
            <a:r>
              <a:rPr kumimoji="1" lang="ja-JP" altLang="en-US" sz="1600" dirty="0">
                <a:solidFill>
                  <a:srgbClr val="FF0000"/>
                </a:solidFill>
                <a:latin typeface="HG創英角ﾎﾟｯﾌﾟ体"/>
                <a:ea typeface="HG創英角ﾎﾟｯﾌﾟ体"/>
              </a:rPr>
              <a:t>に</a:t>
            </a:r>
            <a:r>
              <a:rPr kumimoji="1" lang="ja-JP" altLang="en-US" sz="1600" dirty="0">
                <a:solidFill>
                  <a:srgbClr val="FF0000"/>
                </a:solidFill>
                <a:latin typeface="HG創英角ﾎﾟｯﾌﾟ体"/>
                <a:ea typeface="HG創英角ﾎﾟｯﾌﾟ体"/>
              </a:rPr>
              <a:t>植栽本数※2</a:t>
            </a:r>
            <a:r>
              <a:rPr kumimoji="1" lang="ja-JP" altLang="en-US" sz="1600" dirty="0">
                <a:solidFill>
                  <a:srgbClr val="FF0000"/>
                </a:solidFill>
                <a:latin typeface="HG創英角ﾎﾟｯﾌﾟ体"/>
                <a:ea typeface="HG創英角ﾎﾟｯﾌﾟ体"/>
              </a:rPr>
              <a:t>を</a:t>
            </a:r>
            <a:r>
              <a:rPr kumimoji="1" lang="ja-JP" altLang="en-US" sz="1600" dirty="0">
                <a:solidFill>
                  <a:srgbClr val="FF0000"/>
                </a:solidFill>
                <a:latin typeface="HG創英角ﾎﾟｯﾌﾟ体"/>
                <a:ea typeface="HG創英角ﾎﾟｯﾌﾟ体"/>
              </a:rPr>
              <a:t>乗じ</a:t>
            </a:r>
            <a:r>
              <a:rPr kumimoji="1" lang="ja-JP" altLang="en-US" sz="1600" dirty="0">
                <a:solidFill>
                  <a:srgbClr val="FF0000"/>
                </a:solidFill>
                <a:latin typeface="HG創英角ﾎﾟｯﾌﾟ体"/>
                <a:ea typeface="HG創英角ﾎﾟｯﾌﾟ体"/>
              </a:rPr>
              <a:t>て得</a:t>
            </a:r>
            <a:endParaRPr kumimoji="1" lang="ja-JP" altLang="en-US" sz="1600" dirty="0">
              <a:solidFill>
                <a:srgbClr val="FF0000"/>
              </a:solidFill>
              <a:latin typeface="HG創英角ﾎﾟｯﾌﾟ体"/>
              <a:ea typeface="HG創英角ﾎﾟｯﾌﾟ体"/>
            </a:endParaRPr>
          </a:p>
          <a:p>
            <a:pPr algn="l"/>
            <a:r>
              <a:rPr kumimoji="1" lang="ja-JP" altLang="en-US" sz="1600" dirty="0">
                <a:solidFill>
                  <a:srgbClr val="FF0000"/>
                </a:solidFill>
                <a:latin typeface="HG創英角ﾎﾟｯﾌﾟ体"/>
                <a:ea typeface="HG創英角ﾎﾟｯﾌﾟ体"/>
              </a:rPr>
              <a:t>　</a:t>
            </a:r>
            <a:r>
              <a:rPr kumimoji="1" lang="ja-JP" altLang="en-US" sz="1600" dirty="0">
                <a:solidFill>
                  <a:srgbClr val="FF0000"/>
                </a:solidFill>
                <a:latin typeface="HG創英角ﾎﾟｯﾌﾟ体"/>
                <a:ea typeface="HG創英角ﾎﾟｯﾌﾟ体"/>
              </a:rPr>
              <a:t>た</a:t>
            </a:r>
            <a:r>
              <a:rPr kumimoji="1" lang="ja-JP" altLang="en-US" sz="1600" dirty="0">
                <a:solidFill>
                  <a:srgbClr val="FF0000"/>
                </a:solidFill>
                <a:latin typeface="HG創英角ﾎﾟｯﾌﾟ体"/>
                <a:ea typeface="HG創英角ﾎﾟｯﾌﾟ体"/>
              </a:rPr>
              <a:t>額</a:t>
            </a:r>
            <a:r>
              <a:rPr kumimoji="1" lang="ja-JP" altLang="en-US" sz="1600" dirty="0">
                <a:solidFill>
                  <a:schemeClr val="tx1"/>
                </a:solidFill>
                <a:latin typeface="HG創英角ﾎﾟｯﾌﾟ体"/>
                <a:ea typeface="HG創英角ﾎﾟｯﾌﾟ体"/>
              </a:rPr>
              <a:t>　</a:t>
            </a:r>
            <a:endParaRPr kumimoji="1" lang="ja-JP" altLang="en-US" sz="1600" dirty="0">
              <a:solidFill>
                <a:srgbClr val="FF0000"/>
              </a:solidFill>
              <a:latin typeface="HG創英角ﾎﾟｯﾌﾟ体"/>
              <a:ea typeface="HG創英角ﾎﾟｯﾌﾟ体"/>
            </a:endParaRPr>
          </a:p>
          <a:p>
            <a:pPr algn="l"/>
            <a:r>
              <a:rPr kumimoji="1" lang="ja-JP" altLang="en-US" sz="1600" dirty="0">
                <a:solidFill>
                  <a:schemeClr val="tx1"/>
                </a:solidFill>
                <a:latin typeface="HG創英角ﾎﾟｯﾌﾟ体"/>
                <a:ea typeface="HG創英角ﾎﾟｯﾌﾟ体"/>
              </a:rPr>
              <a:t>※1市が定める苗木の標準単価と※2植栽本数の上限は裏面の表をご覧ください。</a:t>
            </a:r>
            <a:endParaRPr kumimoji="1" lang="ja-JP" altLang="en-US" sz="1400" dirty="0">
              <a:solidFill>
                <a:schemeClr val="tx1"/>
              </a:solidFill>
              <a:latin typeface="HG創英角ﾎﾟｯﾌﾟ体"/>
              <a:ea typeface="HG創英角ﾎﾟｯﾌﾟ体"/>
            </a:endParaRPr>
          </a:p>
        </p:txBody>
      </p:sp>
      <p:sp>
        <p:nvSpPr>
          <p:cNvPr id="1116" name="タイトル 16"/>
          <p:cNvSpPr/>
          <p:nvPr/>
        </p:nvSpPr>
        <p:spPr>
          <a:xfrm>
            <a:off x="118942" y="5961000"/>
            <a:ext cx="1874681" cy="218023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>
              <a:lnSpc>
                <a:spcPct val="100000"/>
              </a:lnSpc>
              <a:spcAft>
                <a:spcPts val="0"/>
              </a:spcAft>
            </a:pPr>
            <a:r>
              <a:rPr kumimoji="1" lang="ja-JP" altLang="en-US" sz="1600" dirty="0">
                <a:solidFill>
                  <a:schemeClr val="bg1"/>
                </a:solidFill>
                <a:latin typeface="HG創英角ﾎﾟｯﾌﾟ体"/>
                <a:ea typeface="HG創英角ﾎﾟｯﾌﾟ体"/>
              </a:rPr>
              <a:t>６　申請書類</a:t>
            </a:r>
            <a:endParaRPr kumimoji="1" lang="ja-JP" altLang="en-US" sz="1800" dirty="0">
              <a:solidFill>
                <a:schemeClr val="bg1"/>
              </a:solidFill>
              <a:latin typeface="HG創英角ﾎﾟｯﾌﾟ体"/>
              <a:ea typeface="HG創英角ﾎﾟｯﾌﾟ体"/>
            </a:endParaRPr>
          </a:p>
        </p:txBody>
      </p:sp>
      <p:sp>
        <p:nvSpPr>
          <p:cNvPr id="1117" name="タイトル 17"/>
          <p:cNvSpPr/>
          <p:nvPr/>
        </p:nvSpPr>
        <p:spPr>
          <a:xfrm>
            <a:off x="2133011" y="5943605"/>
            <a:ext cx="4604373" cy="2197629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kumimoji="1" lang="ja-JP" altLang="en-US" sz="2000" dirty="0">
                <a:solidFill>
                  <a:schemeClr val="tx1"/>
                </a:solidFill>
                <a:latin typeface="HG創英角ﾎﾟｯﾌﾟ体"/>
                <a:ea typeface="HG創英角ﾎﾟｯﾌﾟ体"/>
              </a:rPr>
              <a:t>①交付申請書　　　　　</a:t>
            </a:r>
            <a:endParaRPr kumimoji="1" lang="ja-JP" altLang="en-US" sz="2000" dirty="0">
              <a:solidFill>
                <a:schemeClr val="tx1"/>
              </a:solidFill>
              <a:latin typeface="HG創英角ﾎﾟｯﾌﾟ体"/>
              <a:ea typeface="HG創英角ﾎﾟｯﾌﾟ体"/>
            </a:endParaRPr>
          </a:p>
          <a:p>
            <a:pPr algn="l"/>
            <a:r>
              <a:rPr kumimoji="1" lang="ja-JP" altLang="en-US" sz="2000" dirty="0">
                <a:solidFill>
                  <a:schemeClr val="tx1"/>
                </a:solidFill>
                <a:latin typeface="HG創英角ﾎﾟｯﾌﾟ体"/>
                <a:ea typeface="HG創英角ﾎﾟｯﾌﾟ体"/>
              </a:rPr>
              <a:t>②</a:t>
            </a:r>
            <a:r>
              <a:rPr kumimoji="1" lang="ja-JP" altLang="en-US" sz="2000" dirty="0">
                <a:solidFill>
                  <a:schemeClr val="tx1"/>
                </a:solidFill>
                <a:latin typeface="HG創英角ﾎﾟｯﾌﾟ体"/>
                <a:ea typeface="HG創英角ﾎﾟｯﾌﾟ体"/>
              </a:rPr>
              <a:t>事業申請</a:t>
            </a:r>
            <a:r>
              <a:rPr kumimoji="1" lang="ja-JP" altLang="en-US" sz="2000" dirty="0">
                <a:solidFill>
                  <a:schemeClr val="tx1"/>
                </a:solidFill>
                <a:latin typeface="HG創英角ﾎﾟｯﾌﾟ体"/>
                <a:ea typeface="HG創英角ﾎﾟｯﾌﾟ体"/>
              </a:rPr>
              <a:t>内訳書　　　</a:t>
            </a:r>
            <a:endParaRPr kumimoji="1" lang="ja-JP" altLang="en-US" sz="2000" dirty="0">
              <a:solidFill>
                <a:schemeClr val="tx1"/>
              </a:solidFill>
              <a:latin typeface="HG創英角ﾎﾟｯﾌﾟ体"/>
              <a:ea typeface="HG創英角ﾎﾟｯﾌﾟ体"/>
            </a:endParaRPr>
          </a:p>
          <a:p>
            <a:pPr algn="l"/>
            <a:r>
              <a:rPr kumimoji="1" lang="ja-JP" altLang="en-US" sz="2000" dirty="0">
                <a:solidFill>
                  <a:schemeClr val="tx1"/>
                </a:solidFill>
                <a:latin typeface="HG創英角ﾎﾟｯﾌﾟ体"/>
                <a:ea typeface="HG創英角ﾎﾟｯﾌﾟ体"/>
              </a:rPr>
              <a:t>③</a:t>
            </a:r>
            <a:r>
              <a:rPr kumimoji="1" lang="ja-JP" altLang="en-US" sz="2000" dirty="0">
                <a:solidFill>
                  <a:schemeClr val="tx1"/>
                </a:solidFill>
                <a:latin typeface="HG創英角ﾎﾟｯﾌﾟ体"/>
                <a:ea typeface="HG創英角ﾎﾟｯﾌﾟ体"/>
              </a:rPr>
              <a:t>位置図及び施業図　　　　</a:t>
            </a:r>
            <a:r>
              <a:rPr kumimoji="1" lang="ja-JP" altLang="en-US" sz="2000" dirty="0">
                <a:solidFill>
                  <a:schemeClr val="tx1"/>
                </a:solidFill>
                <a:latin typeface="HG創英角ﾎﾟｯﾌﾟ体"/>
                <a:ea typeface="HG創英角ﾎﾟｯﾌﾟ体"/>
              </a:rPr>
              <a:t>　</a:t>
            </a:r>
            <a:endParaRPr kumimoji="1" lang="ja-JP" altLang="en-US" sz="2000" dirty="0">
              <a:solidFill>
                <a:schemeClr val="tx1"/>
              </a:solidFill>
              <a:latin typeface="HG創英角ﾎﾟｯﾌﾟ体"/>
              <a:ea typeface="HG創英角ﾎﾟｯﾌﾟ体"/>
            </a:endParaRPr>
          </a:p>
          <a:p>
            <a:pPr algn="l"/>
            <a:r>
              <a:rPr kumimoji="1" lang="ja-JP" altLang="en-US" sz="2000" dirty="0">
                <a:solidFill>
                  <a:schemeClr val="tx1"/>
                </a:solidFill>
                <a:latin typeface="HG創英角ﾎﾟｯﾌﾟ体"/>
                <a:ea typeface="HG創英角ﾎﾟｯﾌﾟ体"/>
              </a:rPr>
              <a:t>④苗木の購入に係る見積書の写し</a:t>
            </a:r>
            <a:endParaRPr kumimoji="1" lang="ja-JP" altLang="en-US" sz="2000" dirty="0">
              <a:solidFill>
                <a:schemeClr val="tx1"/>
              </a:solidFill>
              <a:latin typeface="HG創英角ﾎﾟｯﾌﾟ体"/>
              <a:ea typeface="HG創英角ﾎﾟｯﾌﾟ体"/>
            </a:endParaRPr>
          </a:p>
          <a:p>
            <a:pPr algn="l"/>
            <a:r>
              <a:rPr kumimoji="1" lang="ja-JP" altLang="en-US" sz="2000" dirty="0">
                <a:solidFill>
                  <a:schemeClr val="tx1"/>
                </a:solidFill>
                <a:latin typeface="HG創英角ﾎﾟｯﾌﾟ体"/>
                <a:ea typeface="HG創英角ﾎﾟｯﾌﾟ体"/>
              </a:rPr>
              <a:t>⑤受託者が申請する場合は、森林所有者と「再造林に</a:t>
            </a:r>
            <a:endParaRPr kumimoji="1" lang="ja-JP" altLang="en-US" sz="2000" dirty="0">
              <a:solidFill>
                <a:schemeClr val="tx1"/>
              </a:solidFill>
              <a:latin typeface="HG創英角ﾎﾟｯﾌﾟ体"/>
              <a:ea typeface="HG創英角ﾎﾟｯﾌﾟ体"/>
            </a:endParaRPr>
          </a:p>
          <a:p>
            <a:pPr algn="l"/>
            <a:r>
              <a:rPr kumimoji="1" lang="ja-JP" altLang="en-US" sz="2000" dirty="0">
                <a:solidFill>
                  <a:schemeClr val="tx1"/>
                </a:solidFill>
                <a:latin typeface="HG創英角ﾎﾟｯﾌﾟ体"/>
                <a:ea typeface="HG創英角ﾎﾟｯﾌﾟ体"/>
              </a:rPr>
              <a:t>　</a:t>
            </a:r>
            <a:r>
              <a:rPr kumimoji="1" lang="ja-JP" altLang="en-US" sz="2000" dirty="0">
                <a:solidFill>
                  <a:schemeClr val="tx1"/>
                </a:solidFill>
                <a:latin typeface="HG創英角ﾎﾟｯﾌﾟ体"/>
                <a:ea typeface="HG創英角ﾎﾟｯﾌﾟ体"/>
              </a:rPr>
              <a:t>係</a:t>
            </a:r>
            <a:r>
              <a:rPr kumimoji="1" lang="ja-JP" altLang="en-US" sz="2000" dirty="0">
                <a:solidFill>
                  <a:schemeClr val="tx1"/>
                </a:solidFill>
                <a:latin typeface="HG創英角ﾎﾟｯﾌﾟ体"/>
                <a:ea typeface="HG創英角ﾎﾟｯﾌﾟ体"/>
              </a:rPr>
              <a:t>る</a:t>
            </a:r>
            <a:r>
              <a:rPr kumimoji="1" lang="ja-JP" altLang="en-US" sz="2000" dirty="0">
                <a:solidFill>
                  <a:schemeClr val="tx1"/>
                </a:solidFill>
                <a:latin typeface="HG創英角ﾎﾟｯﾌﾟ体"/>
                <a:ea typeface="HG創英角ﾎﾟｯﾌﾟ体"/>
              </a:rPr>
              <a:t>契約」をしたことが分かる書類</a:t>
            </a:r>
            <a:endParaRPr kumimoji="1" lang="ja-JP" altLang="en-US" sz="2000" dirty="0">
              <a:solidFill>
                <a:schemeClr val="tx1"/>
              </a:solidFill>
              <a:latin typeface="HG創英角ﾎﾟｯﾌﾟ体"/>
              <a:ea typeface="HG創英角ﾎﾟｯﾌﾟ体"/>
            </a:endParaRPr>
          </a:p>
          <a:p>
            <a:pPr algn="l"/>
            <a:r>
              <a:rPr kumimoji="1" lang="ja-JP" altLang="en-US" sz="2000" dirty="0">
                <a:solidFill>
                  <a:schemeClr val="tx1"/>
                </a:solidFill>
                <a:latin typeface="HG創英角ﾎﾟｯﾌﾟ体"/>
                <a:ea typeface="HG創英角ﾎﾟｯﾌﾟ体"/>
              </a:rPr>
              <a:t>⑥</a:t>
            </a:r>
            <a:r>
              <a:rPr kumimoji="1" lang="ja-JP" altLang="en-US" sz="2000" dirty="0">
                <a:solidFill>
                  <a:schemeClr val="tx1"/>
                </a:solidFill>
                <a:latin typeface="HG創英角ﾎﾟｯﾌﾟ体"/>
                <a:ea typeface="HG創英角ﾎﾟｯﾌﾟ体"/>
              </a:rPr>
              <a:t>誓約書</a:t>
            </a:r>
            <a:endParaRPr kumimoji="1" lang="ja-JP" altLang="en-US" sz="2000" dirty="0">
              <a:solidFill>
                <a:schemeClr val="tx1"/>
              </a:solidFill>
              <a:latin typeface="HG創英角ﾎﾟｯﾌﾟ体"/>
              <a:ea typeface="HG創英角ﾎﾟｯﾌﾟ体"/>
            </a:endParaRPr>
          </a:p>
          <a:p>
            <a:pPr algn="l"/>
            <a:r>
              <a:rPr kumimoji="1" lang="ja-JP" altLang="en-US" sz="2000" dirty="0">
                <a:solidFill>
                  <a:schemeClr val="tx1"/>
                </a:solidFill>
                <a:latin typeface="HG創英角ﾎﾟｯﾌﾟ体"/>
                <a:ea typeface="HG創英角ﾎﾟｯﾌﾟ体"/>
              </a:rPr>
              <a:t>⑦</a:t>
            </a:r>
            <a:r>
              <a:rPr kumimoji="1" lang="ja-JP" altLang="en-US" sz="2000" dirty="0">
                <a:solidFill>
                  <a:schemeClr val="tx1"/>
                </a:solidFill>
                <a:latin typeface="HG創英角ﾎﾟｯﾌﾟ体"/>
                <a:ea typeface="HG創英角ﾎﾟｯﾌﾟ体"/>
              </a:rPr>
              <a:t>申請者</a:t>
            </a:r>
            <a:r>
              <a:rPr kumimoji="1" lang="ja-JP" altLang="en-US" sz="2000" dirty="0">
                <a:solidFill>
                  <a:schemeClr val="tx1"/>
                </a:solidFill>
                <a:latin typeface="HG創英角ﾎﾟｯﾌﾟ体"/>
                <a:ea typeface="HG創英角ﾎﾟｯﾌﾟ体"/>
              </a:rPr>
              <a:t>の完納証明書</a:t>
            </a:r>
            <a:r>
              <a:rPr kumimoji="1" lang="ja-JP" altLang="en-US" sz="2000" dirty="0">
                <a:solidFill>
                  <a:schemeClr val="tx1"/>
                </a:solidFill>
                <a:latin typeface="HG創英角ﾎﾟｯﾌﾟ体"/>
                <a:ea typeface="HG創英角ﾎﾟｯﾌﾟ体"/>
              </a:rPr>
              <a:t>、または個人情報の利用に関す</a:t>
            </a:r>
            <a:endParaRPr kumimoji="1" lang="ja-JP" altLang="en-US" sz="2000" dirty="0">
              <a:solidFill>
                <a:schemeClr val="tx1"/>
              </a:solidFill>
              <a:latin typeface="HG創英角ﾎﾟｯﾌﾟ体"/>
              <a:ea typeface="HG創英角ﾎﾟｯﾌﾟ体"/>
            </a:endParaRPr>
          </a:p>
          <a:p>
            <a:pPr algn="l"/>
            <a:r>
              <a:rPr kumimoji="1" lang="ja-JP" altLang="en-US" sz="2000" dirty="0">
                <a:solidFill>
                  <a:schemeClr val="tx1"/>
                </a:solidFill>
                <a:latin typeface="HG創英角ﾎﾟｯﾌﾟ体"/>
                <a:ea typeface="HG創英角ﾎﾟｯﾌﾟ体"/>
              </a:rPr>
              <a:t>　</a:t>
            </a:r>
            <a:r>
              <a:rPr kumimoji="1" lang="ja-JP" altLang="en-US" sz="2000" dirty="0">
                <a:solidFill>
                  <a:schemeClr val="tx1"/>
                </a:solidFill>
                <a:latin typeface="HG創英角ﾎﾟｯﾌﾟ体"/>
                <a:ea typeface="HG創英角ﾎﾟｯﾌﾟ体"/>
              </a:rPr>
              <a:t>る</a:t>
            </a:r>
            <a:r>
              <a:rPr kumimoji="1" lang="ja-JP" altLang="en-US" sz="2000" dirty="0">
                <a:solidFill>
                  <a:schemeClr val="tx1"/>
                </a:solidFill>
                <a:latin typeface="HG創英角ﾎﾟｯﾌﾟ体"/>
                <a:ea typeface="HG創英角ﾎﾟｯﾌﾟ体"/>
              </a:rPr>
              <a:t>同</a:t>
            </a:r>
            <a:r>
              <a:rPr kumimoji="1" lang="ja-JP" altLang="en-US" sz="2000" dirty="0">
                <a:solidFill>
                  <a:schemeClr val="tx1"/>
                </a:solidFill>
                <a:latin typeface="HG創英角ﾎﾟｯﾌﾟ体"/>
                <a:ea typeface="HG創英角ﾎﾟｯﾌﾟ体"/>
              </a:rPr>
              <a:t>意書</a:t>
            </a:r>
            <a:endParaRPr kumimoji="1" lang="ja-JP" altLang="en-US" sz="2000" dirty="0">
              <a:solidFill>
                <a:schemeClr val="tx1"/>
              </a:solidFill>
              <a:latin typeface="HG創英角ﾎﾟｯﾌﾟ体"/>
              <a:ea typeface="HG創英角ﾎﾟｯﾌﾟ体"/>
            </a:endParaRPr>
          </a:p>
          <a:p>
            <a:pPr algn="l"/>
            <a:r>
              <a:rPr kumimoji="1" lang="ja-JP" altLang="en-US" sz="2000" dirty="0">
                <a:solidFill>
                  <a:schemeClr val="tx1"/>
                </a:solidFill>
                <a:latin typeface="HG創英角ﾎﾟｯﾌﾟ体"/>
                <a:ea typeface="HG創英角ﾎﾟｯﾌﾟ体"/>
              </a:rPr>
              <a:t>⑧受託者が申請する場合は、森林所有者の完納証明書</a:t>
            </a:r>
            <a:endParaRPr kumimoji="1" lang="ja-JP" altLang="en-US" sz="2000" dirty="0">
              <a:solidFill>
                <a:schemeClr val="tx1"/>
              </a:solidFill>
              <a:latin typeface="HG創英角ﾎﾟｯﾌﾟ体"/>
              <a:ea typeface="HG創英角ﾎﾟｯﾌﾟ体"/>
            </a:endParaRPr>
          </a:p>
          <a:p>
            <a:pPr algn="l"/>
            <a:r>
              <a:rPr kumimoji="1" lang="ja-JP" altLang="en-US" sz="2000" dirty="0">
                <a:solidFill>
                  <a:schemeClr val="tx1"/>
                </a:solidFill>
                <a:latin typeface="HG創英角ﾎﾟｯﾌﾟ体"/>
                <a:ea typeface="HG創英角ﾎﾟｯﾌﾟ体"/>
              </a:rPr>
              <a:t>※実績報告時に納品した苗木の写真を提出してもらい</a:t>
            </a:r>
            <a:endParaRPr kumimoji="1" lang="ja-JP" altLang="en-US" sz="2000" dirty="0">
              <a:solidFill>
                <a:schemeClr val="tx1"/>
              </a:solidFill>
              <a:latin typeface="HG創英角ﾎﾟｯﾌﾟ体"/>
              <a:ea typeface="HG創英角ﾎﾟｯﾌﾟ体"/>
            </a:endParaRPr>
          </a:p>
          <a:p>
            <a:pPr algn="l"/>
            <a:r>
              <a:rPr kumimoji="1" lang="ja-JP" altLang="en-US" sz="2000" dirty="0">
                <a:solidFill>
                  <a:schemeClr val="tx1"/>
                </a:solidFill>
                <a:latin typeface="HG創英角ﾎﾟｯﾌﾟ体"/>
                <a:ea typeface="HG創英角ﾎﾟｯﾌﾟ体"/>
              </a:rPr>
              <a:t>　</a:t>
            </a:r>
            <a:r>
              <a:rPr kumimoji="1" lang="ja-JP" altLang="en-US" sz="2000" dirty="0">
                <a:solidFill>
                  <a:schemeClr val="tx1"/>
                </a:solidFill>
                <a:latin typeface="HG創英角ﾎﾟｯﾌﾟ体"/>
                <a:ea typeface="HG創英角ﾎﾟｯﾌﾟ体"/>
              </a:rPr>
              <a:t>ます</a:t>
            </a:r>
            <a:r>
              <a:rPr kumimoji="1" lang="ja-JP" altLang="en-US" sz="2000" dirty="0">
                <a:solidFill>
                  <a:schemeClr val="tx1"/>
                </a:solidFill>
                <a:latin typeface="HG創英角ﾎﾟｯﾌﾟ体"/>
                <a:ea typeface="HG創英角ﾎﾟｯﾌﾟ体"/>
              </a:rPr>
              <a:t>ので、</a:t>
            </a:r>
            <a:r>
              <a:rPr kumimoji="1" lang="ja-JP" altLang="en-US" sz="2000" dirty="0">
                <a:solidFill>
                  <a:schemeClr val="tx1"/>
                </a:solidFill>
                <a:latin typeface="HG創英角ﾎﾟｯﾌﾟ体"/>
                <a:ea typeface="HG創英角ﾎﾟｯﾌﾟ体"/>
              </a:rPr>
              <a:t>忘れずに撮影をしてください。</a:t>
            </a:r>
            <a:endParaRPr kumimoji="1" lang="ja-JP" altLang="en-US" sz="2000" dirty="0">
              <a:solidFill>
                <a:schemeClr val="tx1"/>
              </a:solidFill>
              <a:latin typeface="HG創英角ﾎﾟｯﾌﾟ体"/>
              <a:ea typeface="HG創英角ﾎﾟｯﾌﾟ体"/>
            </a:endParaRPr>
          </a:p>
        </p:txBody>
      </p:sp>
      <p:sp>
        <p:nvSpPr>
          <p:cNvPr id="1118" name="タイトル 18"/>
          <p:cNvSpPr/>
          <p:nvPr/>
        </p:nvSpPr>
        <p:spPr>
          <a:xfrm>
            <a:off x="118779" y="9344855"/>
            <a:ext cx="1874844" cy="28829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>
              <a:spcAft>
                <a:spcPts val="0"/>
              </a:spcAft>
            </a:pPr>
            <a:r>
              <a:rPr kumimoji="1" lang="ja-JP" altLang="en-US" sz="1600" dirty="0">
                <a:solidFill>
                  <a:schemeClr val="bg1"/>
                </a:solidFill>
                <a:latin typeface="HG創英角ﾎﾟｯﾌﾟ体"/>
                <a:ea typeface="HG創英角ﾎﾟｯﾌﾟ体"/>
              </a:rPr>
              <a:t>８　問い合わせ先</a:t>
            </a:r>
            <a:endParaRPr kumimoji="1" lang="ja-JP" altLang="en-US" sz="1600" dirty="0">
              <a:solidFill>
                <a:schemeClr val="bg1"/>
              </a:solidFill>
              <a:latin typeface="HG創英角ﾎﾟｯﾌﾟ体"/>
              <a:ea typeface="HG創英角ﾎﾟｯﾌﾟ体"/>
            </a:endParaRPr>
          </a:p>
        </p:txBody>
      </p:sp>
      <p:sp>
        <p:nvSpPr>
          <p:cNvPr id="1119" name="タイトル 19"/>
          <p:cNvSpPr/>
          <p:nvPr/>
        </p:nvSpPr>
        <p:spPr>
          <a:xfrm>
            <a:off x="2111939" y="9344855"/>
            <a:ext cx="4619390" cy="288290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kumimoji="1" lang="ja-JP" altLang="en-US" sz="1400" dirty="0">
                <a:solidFill>
                  <a:schemeClr val="tx1"/>
                </a:solidFill>
                <a:latin typeface="HG創英角ﾎﾟｯﾌﾟ体"/>
                <a:ea typeface="HG創英角ﾎﾟｯﾌﾟ体"/>
              </a:rPr>
              <a:t>十和田市役所　農林畜産課　電話：0176-51-6745（直通）</a:t>
            </a:r>
            <a:endParaRPr kumimoji="1" lang="ja-JP" altLang="en-US" sz="1400" dirty="0">
              <a:solidFill>
                <a:schemeClr val="tx1"/>
              </a:solidFill>
              <a:latin typeface="HG創英角ﾎﾟｯﾌﾟ体"/>
              <a:ea typeface="HG創英角ﾎﾟｯﾌﾟ体"/>
            </a:endParaRPr>
          </a:p>
        </p:txBody>
      </p:sp>
      <p:sp>
        <p:nvSpPr>
          <p:cNvPr id="1120" name="タイトル 21"/>
          <p:cNvSpPr/>
          <p:nvPr/>
        </p:nvSpPr>
        <p:spPr>
          <a:xfrm>
            <a:off x="118942" y="8227811"/>
            <a:ext cx="1874681" cy="104144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>
              <a:lnSpc>
                <a:spcPct val="100000"/>
              </a:lnSpc>
              <a:spcAft>
                <a:spcPts val="0"/>
              </a:spcAft>
            </a:pPr>
            <a:r>
              <a:rPr kumimoji="1" lang="ja-JP" altLang="en-US" sz="1600" dirty="0">
                <a:solidFill>
                  <a:schemeClr val="bg1"/>
                </a:solidFill>
                <a:latin typeface="HG創英角ﾎﾟｯﾌﾟ体"/>
                <a:ea typeface="HG創英角ﾎﾟｯﾌﾟ体"/>
              </a:rPr>
              <a:t>７　その他</a:t>
            </a:r>
            <a:endParaRPr kumimoji="1" lang="ja-JP" altLang="en-US" sz="1800" dirty="0">
              <a:solidFill>
                <a:schemeClr val="bg1"/>
              </a:solidFill>
              <a:latin typeface="HG創英角ﾎﾟｯﾌﾟ体"/>
              <a:ea typeface="HG創英角ﾎﾟｯﾌﾟ体"/>
            </a:endParaRPr>
          </a:p>
        </p:txBody>
      </p:sp>
      <p:sp>
        <p:nvSpPr>
          <p:cNvPr id="1121" name="タイトル 22"/>
          <p:cNvSpPr/>
          <p:nvPr/>
        </p:nvSpPr>
        <p:spPr>
          <a:xfrm>
            <a:off x="2125352" y="8228004"/>
            <a:ext cx="4605678" cy="1041559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kumimoji="1" lang="ja-JP" altLang="en-US" sz="1513" dirty="0">
                <a:solidFill>
                  <a:schemeClr val="tx1"/>
                </a:solidFill>
                <a:latin typeface="HG創英角ﾎﾟｯﾌﾟ体"/>
                <a:ea typeface="HG創英角ﾎﾟｯﾌﾟ体"/>
              </a:rPr>
              <a:t>　</a:t>
            </a:r>
            <a:r>
              <a:rPr kumimoji="1" lang="ja-JP" altLang="en-US" sz="1513" dirty="0">
                <a:solidFill>
                  <a:schemeClr val="tx1"/>
                </a:solidFill>
                <a:latin typeface="HG創英角ﾎﾟｯﾌﾟ体"/>
                <a:ea typeface="HG創英角ﾎﾟｯﾌﾟ体"/>
              </a:rPr>
              <a:t>再造林後に森林経営計画を作成する予定がある場合は「</a:t>
            </a:r>
            <a:r>
              <a:rPr kumimoji="1" lang="ja-JP" altLang="en-US" sz="1513" u="sng" dirty="0">
                <a:solidFill>
                  <a:srgbClr val="FF0000"/>
                </a:solidFill>
                <a:latin typeface="HG創英角ﾎﾟｯﾌﾟ体"/>
                <a:ea typeface="HG創英角ﾎﾟｯﾌﾟ体"/>
              </a:rPr>
              <a:t>青森県持続可能な林業経営に向けた再造林推進事業費補助金</a:t>
            </a:r>
            <a:r>
              <a:rPr kumimoji="1" lang="ja-JP" altLang="en-US" sz="1513" dirty="0">
                <a:solidFill>
                  <a:schemeClr val="tx1"/>
                </a:solidFill>
                <a:latin typeface="HG創英角ﾎﾟｯﾌﾟ体"/>
                <a:ea typeface="HG創英角ﾎﾟｯﾌﾟ体"/>
              </a:rPr>
              <a:t>」を活用できます。詳しくは、青森県農林水産部林政課森林整備グループ（電話：017-734-9513）までお問い合わせください。</a:t>
            </a:r>
            <a:endParaRPr kumimoji="1" lang="ja-JP" altLang="en-US" sz="1400" dirty="0">
              <a:solidFill>
                <a:schemeClr val="tx1"/>
              </a:solidFill>
              <a:latin typeface="HG創英角ﾎﾟｯﾌﾟ体"/>
              <a:ea typeface="HG創英角ﾎﾟｯﾌﾟ体"/>
            </a:endParaRPr>
          </a:p>
        </p:txBody>
      </p:sp>
      <p:sp>
        <p:nvSpPr>
          <p:cNvPr id="1122" name="タイトル 20"/>
          <p:cNvSpPr/>
          <p:nvPr/>
        </p:nvSpPr>
        <p:spPr>
          <a:xfrm>
            <a:off x="118942" y="3331636"/>
            <a:ext cx="1874681" cy="54387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>
              <a:lnSpc>
                <a:spcPct val="100000"/>
              </a:lnSpc>
              <a:spcAft>
                <a:spcPts val="0"/>
              </a:spcAft>
            </a:pPr>
            <a:r>
              <a:rPr kumimoji="1" lang="ja-JP" altLang="en-US" sz="1600" dirty="0">
                <a:solidFill>
                  <a:schemeClr val="bg1"/>
                </a:solidFill>
                <a:latin typeface="HG創英角ﾎﾟｯﾌﾟ体"/>
                <a:ea typeface="HG創英角ﾎﾟｯﾌﾟ体"/>
              </a:rPr>
              <a:t>３　補助対象者</a:t>
            </a:r>
            <a:endParaRPr kumimoji="1" lang="ja-JP" altLang="en-US" sz="1600" dirty="0">
              <a:solidFill>
                <a:schemeClr val="bg1"/>
              </a:solidFill>
              <a:latin typeface="HG創英角ﾎﾟｯﾌﾟ体"/>
              <a:ea typeface="HG創英角ﾎﾟｯﾌﾟ体"/>
            </a:endParaRPr>
          </a:p>
        </p:txBody>
      </p:sp>
      <p:sp>
        <p:nvSpPr>
          <p:cNvPr id="1123" name="タイトル 21"/>
          <p:cNvSpPr/>
          <p:nvPr/>
        </p:nvSpPr>
        <p:spPr>
          <a:xfrm>
            <a:off x="2140175" y="3331636"/>
            <a:ext cx="4595365" cy="549651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kumimoji="1" lang="ja-JP" altLang="en-US" sz="1400" dirty="0">
                <a:latin typeface="HG創英角ﾎﾟｯﾌﾟ体"/>
                <a:ea typeface="HG創英角ﾎﾟｯﾌﾟ体"/>
              </a:rPr>
              <a:t>①市内に森林を所有する者</a:t>
            </a:r>
            <a:endParaRPr kumimoji="1" lang="ja-JP" altLang="en-US" sz="1400" dirty="0">
              <a:latin typeface="HG創英角ﾎﾟｯﾌﾟ体"/>
              <a:ea typeface="HG創英角ﾎﾟｯﾌﾟ体"/>
            </a:endParaRPr>
          </a:p>
          <a:p>
            <a:pPr algn="l"/>
            <a:r>
              <a:rPr kumimoji="1" lang="ja-JP" altLang="en-US" sz="1400" dirty="0">
                <a:latin typeface="HG創英角ﾎﾟｯﾌﾟ体"/>
                <a:ea typeface="HG創英角ﾎﾟｯﾌﾟ体"/>
              </a:rPr>
              <a:t>②</a:t>
            </a:r>
            <a:r>
              <a:rPr kumimoji="1" lang="ja-JP" altLang="en-US" sz="1400" dirty="0">
                <a:latin typeface="HG創英角ﾎﾟｯﾌﾟ体"/>
                <a:ea typeface="HG創英角ﾎﾟｯﾌﾟ体"/>
              </a:rPr>
              <a:t>森林所有者</a:t>
            </a:r>
            <a:r>
              <a:rPr kumimoji="1" lang="ja-JP" altLang="en-US" sz="1400" dirty="0">
                <a:latin typeface="HG創英角ﾎﾟｯﾌﾟ体"/>
                <a:ea typeface="HG創英角ﾎﾟｯﾌﾟ体"/>
              </a:rPr>
              <a:t>から再造林に係る委託を受けた者</a:t>
            </a:r>
            <a:endParaRPr kumimoji="1" lang="ja-JP" altLang="en-US" sz="1400" dirty="0">
              <a:latin typeface="HG創英角ﾎﾟｯﾌﾟ体"/>
              <a:ea typeface="HG創英角ﾎﾟｯﾌﾟ体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graphicFrame>
        <p:nvGraphicFramePr>
          <p:cNvPr id="1125" name="四角形 24"/>
          <p:cNvGraphicFramePr>
            <a:graphicFrameLocks noGrp="1"/>
          </p:cNvGraphicFramePr>
          <p:nvPr/>
        </p:nvGraphicFramePr>
        <p:xfrm>
          <a:off x="824865" y="345000"/>
          <a:ext cx="5208270" cy="6487965"/>
        </p:xfrm>
        <a:graphic>
          <a:graphicData uri="http://schemas.openxmlformats.org/drawingml/2006/table">
            <a:tbl>
              <a:tblPr/>
              <a:tblGrid>
                <a:gridCol w="2370339"/>
                <a:gridCol w="1313931"/>
                <a:gridCol w="1524000"/>
              </a:tblGrid>
              <a:tr h="164465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solidFill>
                            <a:schemeClr val="bg1"/>
                          </a:solidFill>
                          <a:latin typeface="HG創英角ﾎﾟｯﾌﾟ体"/>
                          <a:ea typeface="HG創英角ﾎﾟｯﾌﾟ体"/>
                        </a:rPr>
                        <a:t>対　象　樹　種</a:t>
                      </a:r>
                      <a:r>
                        <a:rPr lang="ja-JP" altLang="en-US" sz="1200">
                          <a:solidFill>
                            <a:schemeClr val="bg1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solidFill>
                            <a:schemeClr val="bg1"/>
                          </a:solidFill>
                          <a:latin typeface="HG創英角ﾎﾟｯﾌﾟ体"/>
                          <a:ea typeface="HG創英角ﾎﾟｯﾌﾟ体"/>
                        </a:rPr>
                        <a:t>標準単価</a:t>
                      </a:r>
                      <a:r>
                        <a:rPr lang="ja-JP" altLang="en-US" sz="1200">
                          <a:solidFill>
                            <a:schemeClr val="bg1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  <a:latin typeface="HG創英角ﾎﾟｯﾌﾟ体"/>
                        <a:ea typeface="HG創英角ﾎﾟｯﾌﾟ体"/>
                      </a:endParaRPr>
                    </a:p>
                    <a:p>
                      <a:pPr algn="ctr"/>
                      <a:r>
                        <a:rPr lang="ja-JP" altLang="en-US" sz="1200">
                          <a:solidFill>
                            <a:schemeClr val="bg1"/>
                          </a:solidFill>
                          <a:latin typeface="HG創英角ﾎﾟｯﾌﾟ体"/>
                          <a:ea typeface="HG創英角ﾎﾟｯﾌﾟ体"/>
                        </a:rPr>
                        <a:t>（１本当たり）</a:t>
                      </a:r>
                      <a:r>
                        <a:rPr lang="ja-JP" altLang="en-US" sz="1200">
                          <a:solidFill>
                            <a:schemeClr val="bg1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sz="1200">
                        <a:solidFill>
                          <a:schemeClr val="bg1"/>
                        </a:solidFill>
                        <a:latin typeface="HG創英角ﾎﾟｯﾌﾟ体"/>
                        <a:ea typeface="HG創英角ﾎﾟｯﾌﾟ体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>
                          <a:solidFill>
                            <a:schemeClr val="bg1"/>
                          </a:solidFill>
                          <a:latin typeface="HG創英角ﾎﾟｯﾌﾟ体"/>
                          <a:ea typeface="HG創英角ﾎﾟｯﾌﾟ体"/>
                        </a:rPr>
                        <a:t>標準植栽本数の上限</a:t>
                      </a:r>
                      <a:r>
                        <a:rPr lang="ja-JP" altLang="en-US" sz="1200">
                          <a:solidFill>
                            <a:schemeClr val="bg1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  <a:latin typeface="HG創英角ﾎﾟｯﾌﾟ体"/>
                        <a:ea typeface="HG創英角ﾎﾟｯﾌﾟ体"/>
                      </a:endParaRPr>
                    </a:p>
                    <a:p>
                      <a:pPr algn="ctr"/>
                      <a:r>
                        <a:rPr lang="ja-JP" altLang="en-US" sz="1200">
                          <a:solidFill>
                            <a:schemeClr val="bg1"/>
                          </a:solidFill>
                          <a:latin typeface="HG創英角ﾎﾟｯﾌﾟ体"/>
                          <a:ea typeface="HG創英角ﾎﾟｯﾌﾟ体"/>
                        </a:rPr>
                        <a:t>（１ha当たり）</a:t>
                      </a:r>
                      <a:r>
                        <a:rPr lang="ja-JP" altLang="en-US" sz="1200">
                          <a:solidFill>
                            <a:schemeClr val="bg1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sz="1200">
                        <a:solidFill>
                          <a:schemeClr val="bg1"/>
                        </a:solidFill>
                        <a:latin typeface="HG創英角ﾎﾟｯﾌﾟ体"/>
                        <a:ea typeface="HG創英角ﾎﾟｯﾌﾟ体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60045">
                <a:tc>
                  <a:txBody>
                    <a:bodyPr/>
                    <a:lstStyle/>
                    <a:p>
                      <a:pPr algn="l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スギ</a:t>
                      </a:r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155円</a:t>
                      </a:r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3,500本</a:t>
                      </a:r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5">
                <a:tc>
                  <a:txBody>
                    <a:bodyPr/>
                    <a:lstStyle/>
                    <a:p>
                      <a:pPr algn="l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スギ（コンテナ苗）</a:t>
                      </a:r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210円</a:t>
                      </a:r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3,500本</a:t>
                      </a:r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HG創英角ﾎﾟｯﾌﾟ体"/>
                          <a:ea typeface="HG創英角ﾎﾟｯﾌﾟ体"/>
                        </a:rPr>
                        <a:t>スギ（小花粉コンテナ苗）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>
                          <a:latin typeface="HG創英角ﾎﾟｯﾌﾟ体"/>
                          <a:ea typeface="HG創英角ﾎﾟｯﾌﾟ体"/>
                        </a:rPr>
                        <a:t>260円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>
                          <a:latin typeface="HG創英角ﾎﾟｯﾌﾟ体"/>
                          <a:ea typeface="HG創英角ﾎﾟｯﾌﾟ体"/>
                        </a:rPr>
                        <a:t>3,500本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HG創英角ﾎﾟｯﾌﾟ体"/>
                          <a:ea typeface="HG創英角ﾎﾟｯﾌﾟ体"/>
                        </a:rPr>
                        <a:t>スギ（無花粉コンテナ苗）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>
                          <a:latin typeface="HG創英角ﾎﾟｯﾌﾟ体"/>
                          <a:ea typeface="HG創英角ﾎﾟｯﾌﾟ体"/>
                        </a:rPr>
                        <a:t>630円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>
                          <a:latin typeface="HG創英角ﾎﾟｯﾌﾟ体"/>
                          <a:ea typeface="HG創英角ﾎﾟｯﾌﾟ体"/>
                        </a:rPr>
                        <a:t>3,500本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5">
                <a:tc>
                  <a:txBody>
                    <a:bodyPr/>
                    <a:lstStyle/>
                    <a:p>
                      <a:pPr algn="l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アカマツ</a:t>
                      </a:r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100円</a:t>
                      </a:r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5,000本</a:t>
                      </a:r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5">
                <a:tc>
                  <a:txBody>
                    <a:bodyPr/>
                    <a:lstStyle/>
                    <a:p>
                      <a:pPr algn="l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クロマツ</a:t>
                      </a:r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120円</a:t>
                      </a:r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5,000本</a:t>
                      </a:r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5">
                <a:tc>
                  <a:txBody>
                    <a:bodyPr/>
                    <a:lstStyle/>
                    <a:p>
                      <a:pPr algn="l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クロマツ（コンテナ苗・150㏄）</a:t>
                      </a:r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210円</a:t>
                      </a:r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5,000本</a:t>
                      </a:r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5">
                <a:tc>
                  <a:txBody>
                    <a:bodyPr/>
                    <a:lstStyle/>
                    <a:p>
                      <a:pPr algn="l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クロマツ（コンテナ苗・300㏄）</a:t>
                      </a:r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230円</a:t>
                      </a:r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5,000本</a:t>
                      </a:r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5">
                <a:tc>
                  <a:txBody>
                    <a:bodyPr/>
                    <a:lstStyle/>
                    <a:p>
                      <a:pPr algn="l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カラマツ</a:t>
                      </a:r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130円</a:t>
                      </a:r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3,500本</a:t>
                      </a:r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5">
                <a:tc>
                  <a:txBody>
                    <a:bodyPr/>
                    <a:lstStyle/>
                    <a:p>
                      <a:pPr algn="l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カラマツ（コンテナ苗）</a:t>
                      </a:r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210円</a:t>
                      </a:r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3,500本</a:t>
                      </a:r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5">
                <a:tc>
                  <a:txBody>
                    <a:bodyPr/>
                    <a:lstStyle/>
                    <a:p>
                      <a:pPr algn="l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ヒバ</a:t>
                      </a:r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370円</a:t>
                      </a:r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3,500本</a:t>
                      </a:r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5">
                <a:tc>
                  <a:txBody>
                    <a:bodyPr/>
                    <a:lstStyle/>
                    <a:p>
                      <a:pPr algn="l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ヒバ（コンテナ苗）</a:t>
                      </a:r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370円</a:t>
                      </a:r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3,500本</a:t>
                      </a:r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5">
                <a:tc>
                  <a:txBody>
                    <a:bodyPr/>
                    <a:lstStyle/>
                    <a:p>
                      <a:pPr algn="l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クリ</a:t>
                      </a:r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185円</a:t>
                      </a:r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4,000本</a:t>
                      </a:r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5">
                <a:tc>
                  <a:txBody>
                    <a:bodyPr/>
                    <a:lstStyle/>
                    <a:p>
                      <a:pPr algn="l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ケヤキ</a:t>
                      </a:r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244円</a:t>
                      </a:r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4,000本</a:t>
                      </a:r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5">
                <a:tc>
                  <a:txBody>
                    <a:bodyPr/>
                    <a:lstStyle/>
                    <a:p>
                      <a:pPr algn="l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コナラ</a:t>
                      </a:r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228円</a:t>
                      </a:r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4,000本</a:t>
                      </a:r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5">
                <a:tc>
                  <a:txBody>
                    <a:bodyPr/>
                    <a:lstStyle/>
                    <a:p>
                      <a:pPr algn="l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ブナ</a:t>
                      </a:r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245円</a:t>
                      </a:r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4,000本</a:t>
                      </a:r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5">
                <a:tc>
                  <a:txBody>
                    <a:bodyPr/>
                    <a:lstStyle/>
                    <a:p>
                      <a:pPr algn="l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ミズナラ</a:t>
                      </a:r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213円</a:t>
                      </a:r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4,000本</a:t>
                      </a:r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HG創英角ﾎﾟｯﾌﾟ体"/>
                          <a:ea typeface="HG創英角ﾎﾟｯﾌﾟ体"/>
                        </a:rPr>
                        <a:t> </a:t>
                      </a:r>
                      <a:endParaRPr kumimoji="1" lang="ja-JP" altLang="en-US" sz="1200" dirty="0">
                        <a:latin typeface="HG創英角ﾎﾟｯﾌﾟ体"/>
                        <a:ea typeface="HG創英角ﾎﾟｯﾌﾟ体"/>
                      </a:endParaRPr>
                    </a:p>
                  </a:txBody>
                  <a:tcPr marL="63500" marR="635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Company>十和田市役所</Company>
  <AppVersion>5.0.4</AppVersion>
  <PresentationFormat>ユーザー設定</PresentationFormat>
  <Slides>2</Slides>
  <Notes>0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twpc993</dc:creator>
  <cp:lastModifiedBy>twpc992</cp:lastModifiedBy>
  <dcterms:created xsi:type="dcterms:W3CDTF">2024-04-25T10:09:58Z</dcterms:created>
  <dcterms:modified xsi:type="dcterms:W3CDTF">2025-04-11T05:07:51Z</dcterms:modified>
  <cp:revision>24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