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  <p:sldId id="257" r:id="rId5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29"/>
    <p:restoredTop sz="94660"/>
  </p:normalViewPr>
  <p:slideViewPr>
    <p:cSldViewPr>
      <p:cViewPr varScale="0">
        <p:scale>
          <a:sx n="110" d="100"/>
          <a:sy n="110" d="100"/>
        </p:scale>
        <p:origin x="-103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9" y="685800"/>
            <a:ext cx="237392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ctrTitle"/>
          </p:nvPr>
        </p:nvSpPr>
        <p:spPr>
          <a:xfrm>
            <a:off x="118753" y="57888"/>
            <a:ext cx="6604988" cy="1582494"/>
          </a:xfrm>
          <a:solidFill>
            <a:srgbClr val="D4F3B5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1600" dirty="0">
                <a:latin typeface="HG創英角ﾎﾟｯﾌﾟ体"/>
                <a:ea typeface="HG創英角ﾎﾟｯﾌﾟ体"/>
              </a:rPr>
              <a:t>令和７年度</a:t>
            </a:r>
            <a:endParaRPr kumimoji="1" lang="ja-JP" altLang="en-US" sz="5400" dirty="0">
              <a:latin typeface="HG創英角ﾎﾟｯﾌﾟ体"/>
              <a:ea typeface="HG創英角ﾎﾟｯﾌﾟ体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十和田市小規模森林整備事業</a:t>
            </a:r>
            <a:endParaRPr kumimoji="1" lang="ja-JP" altLang="en-US" sz="2000" dirty="0"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800" dirty="0">
                <a:latin typeface="HG創英角ﾎﾟｯﾌﾟ体"/>
                <a:ea typeface="HG創英角ﾎﾟｯﾌﾟ体"/>
              </a:rPr>
              <a:t> </a:t>
            </a:r>
            <a:r>
              <a:rPr kumimoji="1" lang="ja-JP" altLang="en-US" sz="1800" dirty="0">
                <a:latin typeface="HG創英角ﾎﾟｯﾌﾟ体"/>
                <a:ea typeface="HG創英角ﾎﾟｯﾌﾟ体"/>
              </a:rPr>
              <a:t>市内の私有林の再造林を促進させることを目的として、森林経営計画等に含まれない森林の再造林を実施する場合は、苗木購入費の一部を補助します。</a:t>
            </a:r>
            <a:endParaRPr kumimoji="1" lang="ja-JP" altLang="en-US" sz="2800" dirty="0">
              <a:solidFill>
                <a:srgbClr val="FF0000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08" name="タイトル 12"/>
          <p:cNvSpPr/>
          <p:nvPr/>
        </p:nvSpPr>
        <p:spPr>
          <a:xfrm>
            <a:off x="118942" y="1713000"/>
            <a:ext cx="1874681" cy="50498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1"/>
                </a:solidFill>
                <a:latin typeface="HG創英角ﾎﾟｯﾌﾟ体"/>
                <a:ea typeface="HG創英角ﾎﾟｯﾌﾟ体"/>
              </a:rPr>
              <a:t>１　補助対象</a:t>
            </a:r>
            <a:r>
              <a:rPr kumimoji="1" lang="ja-JP" altLang="en-US" sz="1600" dirty="0">
                <a:solidFill>
                  <a:schemeClr val="bg1"/>
                </a:solidFill>
                <a:latin typeface="HG創英角ﾎﾟｯﾌﾟ体"/>
                <a:ea typeface="HG創英角ﾎﾟｯﾌﾟ体"/>
              </a:rPr>
              <a:t>事業</a:t>
            </a:r>
            <a:endParaRPr kumimoji="1" lang="ja-JP" altLang="en-US" sz="1800" dirty="0"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09" name="タイトル 14"/>
          <p:cNvSpPr/>
          <p:nvPr/>
        </p:nvSpPr>
        <p:spPr>
          <a:xfrm>
            <a:off x="2128369" y="1713000"/>
            <a:ext cx="4595388" cy="503921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8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令和７年４月１日～令和７年10月31日</a:t>
            </a:r>
            <a:endParaRPr kumimoji="1" lang="ja-JP" altLang="en-US" sz="1200" dirty="0">
              <a:solidFill>
                <a:srgbClr val="FF0000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200" dirty="0">
                <a:latin typeface="HG創英角ﾎﾟｯﾌﾟ体"/>
                <a:ea typeface="HG創英角ﾎﾟｯﾌﾟ体"/>
              </a:rPr>
              <a:t>までに</a:t>
            </a:r>
            <a:r>
              <a:rPr kumimoji="1" lang="ja-JP" altLang="en-US" sz="1200" dirty="0">
                <a:latin typeface="HG創英角ﾎﾟｯﾌﾟ体"/>
                <a:ea typeface="HG創英角ﾎﾟｯﾌﾟ体"/>
              </a:rPr>
              <a:t>実施する再造林事業</a:t>
            </a:r>
            <a:endParaRPr kumimoji="1" lang="ja-JP" altLang="en-US" sz="1800" dirty="0">
              <a:latin typeface="HG創英角ﾎﾟｯﾌﾟ体"/>
              <a:ea typeface="HG創英角ﾎﾟｯﾌﾟ体"/>
            </a:endParaRPr>
          </a:p>
        </p:txBody>
      </p:sp>
      <p:sp>
        <p:nvSpPr>
          <p:cNvPr id="1110" name="タイトル 17"/>
          <p:cNvSpPr/>
          <p:nvPr/>
        </p:nvSpPr>
        <p:spPr>
          <a:xfrm>
            <a:off x="117000" y="2301597"/>
            <a:ext cx="1874681" cy="9493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1"/>
                </a:solidFill>
                <a:latin typeface="HG創英角ﾎﾟｯﾌﾟ体"/>
                <a:ea typeface="HG創英角ﾎﾟｯﾌﾟ体"/>
              </a:rPr>
              <a:t>２　補助対象森林</a:t>
            </a:r>
            <a:endParaRPr kumimoji="1" lang="ja-JP" altLang="en-US" sz="1800" dirty="0"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11" name="タイトル 18"/>
          <p:cNvSpPr/>
          <p:nvPr/>
        </p:nvSpPr>
        <p:spPr>
          <a:xfrm>
            <a:off x="2136034" y="2301597"/>
            <a:ext cx="4595365" cy="94995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dirty="0">
                <a:latin typeface="HG創英角ﾎﾟｯﾌﾟ体"/>
                <a:ea typeface="HG創英角ﾎﾟｯﾌﾟ体"/>
              </a:rPr>
              <a:t>次の条件を満たす森林を対象とします。</a:t>
            </a:r>
            <a:endParaRPr kumimoji="1" lang="ja-JP" altLang="en-US" sz="1600" dirty="0"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600" dirty="0">
                <a:latin typeface="HG創英角ﾎﾟｯﾌﾟ体"/>
                <a:ea typeface="HG創英角ﾎﾟｯﾌﾟ体"/>
              </a:rPr>
              <a:t>①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「森林経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営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計画」又は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「特定間伐等促進計画」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に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含</a:t>
            </a:r>
            <a:endParaRPr kumimoji="1" lang="ja-JP" altLang="en-US" sz="1600" dirty="0"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600" dirty="0">
                <a:latin typeface="HG創英角ﾎﾟｯﾌﾟ体"/>
                <a:ea typeface="HG創英角ﾎﾟｯﾌﾟ体"/>
              </a:rPr>
              <a:t>　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まれない森林。</a:t>
            </a:r>
            <a:endParaRPr kumimoji="1" lang="ja-JP" altLang="en-US" sz="1600" dirty="0"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600" dirty="0">
                <a:latin typeface="HG創英角ﾎﾟｯﾌﾟ体"/>
                <a:ea typeface="HG創英角ﾎﾟｯﾌﾟ体"/>
              </a:rPr>
              <a:t>②令和７年３月31日までに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「伐採及び伐採後の造林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の</a:t>
            </a:r>
            <a:endParaRPr kumimoji="1" lang="ja-JP" altLang="en-US" sz="1400" dirty="0"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600" dirty="0">
                <a:latin typeface="HG創英角ﾎﾟｯﾌﾟ体"/>
                <a:ea typeface="HG創英角ﾎﾟｯﾌﾟ体"/>
              </a:rPr>
              <a:t>　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届出」を提出してい</a:t>
            </a:r>
            <a:r>
              <a:rPr kumimoji="1" lang="ja-JP" altLang="en-US" sz="1600" dirty="0">
                <a:latin typeface="HG創英角ﾎﾟｯﾌﾟ体"/>
                <a:ea typeface="HG創英角ﾎﾟｯﾌﾟ体"/>
              </a:rPr>
              <a:t>る森林</a:t>
            </a:r>
            <a:endParaRPr kumimoji="1" lang="ja-JP" altLang="en-US" sz="1600" dirty="0">
              <a:latin typeface="HG創英角ﾎﾟｯﾌﾟ体"/>
              <a:ea typeface="HG創英角ﾎﾟｯﾌﾟ体"/>
            </a:endParaRPr>
          </a:p>
        </p:txBody>
      </p:sp>
      <p:sp>
        <p:nvSpPr>
          <p:cNvPr id="1112" name="タイトル 20"/>
          <p:cNvSpPr/>
          <p:nvPr/>
        </p:nvSpPr>
        <p:spPr>
          <a:xfrm>
            <a:off x="118942" y="3963167"/>
            <a:ext cx="1874681" cy="49983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1"/>
                </a:solidFill>
                <a:latin typeface="HG創英角ﾎﾟｯﾌﾟ体"/>
                <a:ea typeface="HG創英角ﾎﾟｯﾌﾟ体"/>
              </a:rPr>
              <a:t>４　補助対象経費</a:t>
            </a:r>
            <a:endParaRPr kumimoji="1" lang="ja-JP" altLang="en-US" sz="1800" dirty="0"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13" name="タイトル 22"/>
          <p:cNvSpPr/>
          <p:nvPr/>
        </p:nvSpPr>
        <p:spPr>
          <a:xfrm>
            <a:off x="2140173" y="3971542"/>
            <a:ext cx="4593928" cy="4914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3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再造林に用いる苗木の購入費(</a:t>
            </a:r>
            <a:r>
              <a:rPr kumimoji="1" lang="ja-JP" altLang="en-US" sz="3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消費税相当</a:t>
            </a:r>
            <a:r>
              <a:rPr kumimoji="1" lang="ja-JP" altLang="en-US" sz="3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額を除く</a:t>
            </a:r>
            <a:r>
              <a:rPr kumimoji="1" lang="ja-JP" altLang="en-US" sz="3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。)</a:t>
            </a:r>
            <a:endParaRPr kumimoji="1" lang="ja-JP" altLang="en-US" sz="3600" dirty="0">
              <a:solidFill>
                <a:srgbClr val="FF0000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3500" dirty="0">
                <a:latin typeface="HG創英角ﾎﾟｯﾌﾟ体"/>
                <a:ea typeface="HG創英角ﾎﾟｯﾌﾟ体"/>
              </a:rPr>
              <a:t>※対象樹種は裏面の表をご覧ください</a:t>
            </a:r>
            <a:r>
              <a:rPr kumimoji="1" lang="ja-JP" altLang="en-US" sz="3500" dirty="0">
                <a:latin typeface="HG創英角ﾎﾟｯﾌﾟ体"/>
                <a:ea typeface="HG創英角ﾎﾟｯﾌﾟ体"/>
              </a:rPr>
              <a:t>。</a:t>
            </a:r>
            <a:endParaRPr kumimoji="1" lang="ja-JP" altLang="en-US" sz="1400" dirty="0">
              <a:latin typeface="HG創英角ﾎﾟｯﾌﾟ体"/>
              <a:ea typeface="HG創英角ﾎﾟｯﾌﾟ体"/>
            </a:endParaRPr>
          </a:p>
        </p:txBody>
      </p:sp>
      <p:sp>
        <p:nvSpPr>
          <p:cNvPr id="1114" name="タイトル 23"/>
          <p:cNvSpPr/>
          <p:nvPr/>
        </p:nvSpPr>
        <p:spPr>
          <a:xfrm>
            <a:off x="117000" y="4544249"/>
            <a:ext cx="1874681" cy="131881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1"/>
                </a:solidFill>
                <a:latin typeface="HG創英角ﾎﾟｯﾌﾟ体"/>
                <a:ea typeface="HG創英角ﾎﾟｯﾌﾟ体"/>
              </a:rPr>
              <a:t>５　補助金の額</a:t>
            </a:r>
            <a:endParaRPr kumimoji="1" lang="ja-JP" altLang="en-US" sz="1800" dirty="0"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15" name="タイトル 24"/>
          <p:cNvSpPr/>
          <p:nvPr/>
        </p:nvSpPr>
        <p:spPr>
          <a:xfrm>
            <a:off x="2122830" y="4542390"/>
            <a:ext cx="4613704" cy="132067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以下のとおり算出された額を補助します。</a:t>
            </a:r>
            <a:endParaRPr kumimoji="1" lang="ja-JP" altLang="en-US" sz="16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①苗木の購入単価</a:t>
            </a:r>
            <a:endParaRPr kumimoji="1" lang="ja-JP" altLang="en-US" sz="16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②市が定める苗木の標準単価※1</a:t>
            </a:r>
            <a:endParaRPr kumimoji="1" lang="ja-JP" altLang="en-US" sz="16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⇒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①と②のいず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れか</a:t>
            </a:r>
            <a:r>
              <a:rPr kumimoji="1" lang="ja-JP" altLang="en-US" sz="1600" u="wavy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低い単価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に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植栽本数※2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を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乗じ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て得</a:t>
            </a:r>
            <a:endParaRPr kumimoji="1" lang="ja-JP" altLang="en-US" sz="1600" dirty="0">
              <a:solidFill>
                <a:srgbClr val="FF0000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た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額</a:t>
            </a:r>
            <a:r>
              <a:rPr kumimoji="1" lang="ja-JP" altLang="en-US" sz="16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　</a:t>
            </a:r>
            <a:endParaRPr kumimoji="1" lang="ja-JP" altLang="en-US" sz="1600" dirty="0">
              <a:solidFill>
                <a:srgbClr val="FF0000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6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※1市が定める苗木の標準単価と※2植栽本数の上限は裏面の表をご覧ください。</a:t>
            </a:r>
            <a:endParaRPr kumimoji="1" lang="ja-JP" altLang="en-US" sz="14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16" name="タイトル 16"/>
          <p:cNvSpPr/>
          <p:nvPr/>
        </p:nvSpPr>
        <p:spPr>
          <a:xfrm>
            <a:off x="118942" y="5961000"/>
            <a:ext cx="1874681" cy="218023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1"/>
                </a:solidFill>
                <a:latin typeface="HG創英角ﾎﾟｯﾌﾟ体"/>
                <a:ea typeface="HG創英角ﾎﾟｯﾌﾟ体"/>
              </a:rPr>
              <a:t>６　申請書類</a:t>
            </a:r>
            <a:endParaRPr kumimoji="1" lang="ja-JP" altLang="en-US" sz="1800" dirty="0"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17" name="タイトル 17"/>
          <p:cNvSpPr/>
          <p:nvPr/>
        </p:nvSpPr>
        <p:spPr>
          <a:xfrm>
            <a:off x="2133011" y="5943605"/>
            <a:ext cx="4604373" cy="2197629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①交付申請書　　　　　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②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事業申請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内訳書　　　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③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位置図及び施業図　　　　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　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④苗木の購入に係る見積書の写し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⑤受託者が申請する場合は、森林所有者と「再造林に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　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係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る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契約」をしたことが分かる書類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⑥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誓約書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⑦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申請者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の完納証明書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、または個人情報の利用に関す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　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る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同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意書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⑧受託者が申請する場合は、森林所有者の完納証明書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※実績報告時に納品した苗木の写真を提出してもらい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　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ます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ので、</a:t>
            </a:r>
            <a:r>
              <a:rPr kumimoji="1" lang="ja-JP" altLang="en-US" sz="20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忘れずに撮影をしてください。</a:t>
            </a:r>
            <a:endParaRPr kumimoji="1" lang="ja-JP" altLang="en-US" sz="20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18" name="タイトル 18"/>
          <p:cNvSpPr/>
          <p:nvPr/>
        </p:nvSpPr>
        <p:spPr>
          <a:xfrm>
            <a:off x="118779" y="9344855"/>
            <a:ext cx="1874844" cy="2882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1"/>
                </a:solidFill>
                <a:latin typeface="HG創英角ﾎﾟｯﾌﾟ体"/>
                <a:ea typeface="HG創英角ﾎﾟｯﾌﾟ体"/>
              </a:rPr>
              <a:t>８　問い合わせ先</a:t>
            </a:r>
            <a:endParaRPr kumimoji="1" lang="ja-JP" altLang="en-US" sz="1600" dirty="0"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19" name="タイトル 19"/>
          <p:cNvSpPr/>
          <p:nvPr/>
        </p:nvSpPr>
        <p:spPr>
          <a:xfrm>
            <a:off x="2111939" y="9344855"/>
            <a:ext cx="4619390" cy="28829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400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十和田市役所　農林畜産課　電話：0176-51-6745（直通）</a:t>
            </a:r>
            <a:endParaRPr kumimoji="1" lang="ja-JP" altLang="en-US" sz="14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20" name="タイトル 21"/>
          <p:cNvSpPr/>
          <p:nvPr/>
        </p:nvSpPr>
        <p:spPr>
          <a:xfrm>
            <a:off x="118942" y="8227811"/>
            <a:ext cx="1874681" cy="10414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1"/>
                </a:solidFill>
                <a:latin typeface="HG創英角ﾎﾟｯﾌﾟ体"/>
                <a:ea typeface="HG創英角ﾎﾟｯﾌﾟ体"/>
              </a:rPr>
              <a:t>７　その他</a:t>
            </a:r>
            <a:endParaRPr kumimoji="1" lang="ja-JP" altLang="en-US" sz="1800" dirty="0"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21" name="タイトル 22"/>
          <p:cNvSpPr/>
          <p:nvPr/>
        </p:nvSpPr>
        <p:spPr>
          <a:xfrm>
            <a:off x="2125352" y="8228004"/>
            <a:ext cx="4605678" cy="1041559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513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　</a:t>
            </a:r>
            <a:r>
              <a:rPr kumimoji="1" lang="ja-JP" altLang="en-US" sz="1513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再造林後に森林経営計画を作成する予定がある場合は「</a:t>
            </a:r>
            <a:r>
              <a:rPr kumimoji="1" lang="ja-JP" altLang="en-US" sz="1513" u="sng" dirty="0">
                <a:solidFill>
                  <a:srgbClr val="FF0000"/>
                </a:solidFill>
                <a:latin typeface="HG創英角ﾎﾟｯﾌﾟ体"/>
                <a:ea typeface="HG創英角ﾎﾟｯﾌﾟ体"/>
              </a:rPr>
              <a:t>青森県持続可能な林業経営に向けた再造林推進事業費補助金</a:t>
            </a:r>
            <a:r>
              <a:rPr kumimoji="1" lang="ja-JP" altLang="en-US" sz="1513" dirty="0">
                <a:solidFill>
                  <a:schemeClr val="tx1"/>
                </a:solidFill>
                <a:latin typeface="HG創英角ﾎﾟｯﾌﾟ体"/>
                <a:ea typeface="HG創英角ﾎﾟｯﾌﾟ体"/>
              </a:rPr>
              <a:t>」を活用できます。詳しくは、青森県農林水産部林政課森林整備グループ（電話：017-734-9513）までお問い合わせください。</a:t>
            </a:r>
            <a:endParaRPr kumimoji="1" lang="ja-JP" altLang="en-US" sz="1400" dirty="0">
              <a:solidFill>
                <a:schemeClr val="tx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22" name="タイトル 20"/>
          <p:cNvSpPr/>
          <p:nvPr/>
        </p:nvSpPr>
        <p:spPr>
          <a:xfrm>
            <a:off x="118942" y="3331636"/>
            <a:ext cx="1874681" cy="54387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1"/>
                </a:solidFill>
                <a:latin typeface="HG創英角ﾎﾟｯﾌﾟ体"/>
                <a:ea typeface="HG創英角ﾎﾟｯﾌﾟ体"/>
              </a:rPr>
              <a:t>３　補助対象者</a:t>
            </a:r>
            <a:endParaRPr kumimoji="1" lang="ja-JP" altLang="en-US" sz="1600" dirty="0">
              <a:solidFill>
                <a:schemeClr val="bg1"/>
              </a:solidFill>
              <a:latin typeface="HG創英角ﾎﾟｯﾌﾟ体"/>
              <a:ea typeface="HG創英角ﾎﾟｯﾌﾟ体"/>
            </a:endParaRPr>
          </a:p>
        </p:txBody>
      </p:sp>
      <p:sp>
        <p:nvSpPr>
          <p:cNvPr id="1123" name="タイトル 21"/>
          <p:cNvSpPr/>
          <p:nvPr/>
        </p:nvSpPr>
        <p:spPr>
          <a:xfrm>
            <a:off x="2140175" y="3331636"/>
            <a:ext cx="4595365" cy="549651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400" dirty="0">
                <a:latin typeface="HG創英角ﾎﾟｯﾌﾟ体"/>
                <a:ea typeface="HG創英角ﾎﾟｯﾌﾟ体"/>
              </a:rPr>
              <a:t>①市内に森林を所有する者</a:t>
            </a:r>
            <a:endParaRPr kumimoji="1" lang="ja-JP" altLang="en-US" sz="1400" dirty="0">
              <a:latin typeface="HG創英角ﾎﾟｯﾌﾟ体"/>
              <a:ea typeface="HG創英角ﾎﾟｯﾌﾟ体"/>
            </a:endParaRPr>
          </a:p>
          <a:p>
            <a:pPr algn="l"/>
            <a:r>
              <a:rPr kumimoji="1" lang="ja-JP" altLang="en-US" sz="1400" dirty="0">
                <a:latin typeface="HG創英角ﾎﾟｯﾌﾟ体"/>
                <a:ea typeface="HG創英角ﾎﾟｯﾌﾟ体"/>
              </a:rPr>
              <a:t>②</a:t>
            </a:r>
            <a:r>
              <a:rPr kumimoji="1" lang="ja-JP" altLang="en-US" sz="1400" dirty="0">
                <a:latin typeface="HG創英角ﾎﾟｯﾌﾟ体"/>
                <a:ea typeface="HG創英角ﾎﾟｯﾌﾟ体"/>
              </a:rPr>
              <a:t>森林所有者</a:t>
            </a:r>
            <a:r>
              <a:rPr kumimoji="1" lang="ja-JP" altLang="en-US" sz="1400" dirty="0">
                <a:latin typeface="HG創英角ﾎﾟｯﾌﾟ体"/>
                <a:ea typeface="HG創英角ﾎﾟｯﾌﾟ体"/>
              </a:rPr>
              <a:t>から再造林に係る委託を受けた者</a:t>
            </a:r>
            <a:endParaRPr kumimoji="1" lang="ja-JP" altLang="en-US" sz="1400" dirty="0">
              <a:latin typeface="HG創英角ﾎﾟｯﾌﾟ体"/>
              <a:ea typeface="HG創英角ﾎﾟｯﾌﾟ体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graphicFrame>
        <p:nvGraphicFramePr>
          <p:cNvPr id="1125" name="四角形 24"/>
          <p:cNvGraphicFramePr>
            <a:graphicFrameLocks noGrp="1"/>
          </p:cNvGraphicFramePr>
          <p:nvPr/>
        </p:nvGraphicFramePr>
        <p:xfrm>
          <a:off x="824865" y="345000"/>
          <a:ext cx="5208270" cy="6487965"/>
        </p:xfrm>
        <a:graphic>
          <a:graphicData uri="http://schemas.openxmlformats.org/drawingml/2006/table">
            <a:tbl>
              <a:tblPr/>
              <a:tblGrid>
                <a:gridCol w="2370339"/>
                <a:gridCol w="1313931"/>
                <a:gridCol w="1524000"/>
              </a:tblGrid>
              <a:tr h="1644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対　象　樹　種</a:t>
                      </a:r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標準単価</a:t>
                      </a:r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HG創英角ﾎﾟｯﾌﾟ体"/>
                        <a:ea typeface="HG創英角ﾎﾟｯﾌﾟ体"/>
                      </a:endParaRPr>
                    </a:p>
                    <a:p>
                      <a:pPr algn="ctr"/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（１本当たり）</a:t>
                      </a:r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sz="1200">
                        <a:solidFill>
                          <a:schemeClr val="bg1"/>
                        </a:solidFill>
                        <a:latin typeface="HG創英角ﾎﾟｯﾌﾟ体"/>
                        <a:ea typeface="HG創英角ﾎﾟｯﾌﾟ体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標準植栽本数の上限</a:t>
                      </a:r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HG創英角ﾎﾟｯﾌﾟ体"/>
                        <a:ea typeface="HG創英角ﾎﾟｯﾌﾟ体"/>
                      </a:endParaRPr>
                    </a:p>
                    <a:p>
                      <a:pPr algn="ctr"/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（１ha当たり）</a:t>
                      </a:r>
                      <a:r>
                        <a:rPr lang="ja-JP" altLang="en-US" sz="1200">
                          <a:solidFill>
                            <a:schemeClr val="bg1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sz="1200">
                        <a:solidFill>
                          <a:schemeClr val="bg1"/>
                        </a:solidFill>
                        <a:latin typeface="HG創英角ﾎﾟｯﾌﾟ体"/>
                        <a:ea typeface="HG創英角ﾎﾟｯﾌﾟ体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スギ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155円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3,500本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スギ（コンテナ苗）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210円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3,500本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HG創英角ﾎﾟｯﾌﾟ体"/>
                          <a:ea typeface="HG創英角ﾎﾟｯﾌﾟ体"/>
                        </a:rPr>
                        <a:t>スギ（小花粉コンテナ苗）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HG創英角ﾎﾟｯﾌﾟ体"/>
                          <a:ea typeface="HG創英角ﾎﾟｯﾌﾟ体"/>
                        </a:rPr>
                        <a:t>260円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HG創英角ﾎﾟｯﾌﾟ体"/>
                          <a:ea typeface="HG創英角ﾎﾟｯﾌﾟ体"/>
                        </a:rPr>
                        <a:t>3,500本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HG創英角ﾎﾟｯﾌﾟ体"/>
                          <a:ea typeface="HG創英角ﾎﾟｯﾌﾟ体"/>
                        </a:rPr>
                        <a:t>スギ（無花粉コンテナ苗）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HG創英角ﾎﾟｯﾌﾟ体"/>
                          <a:ea typeface="HG創英角ﾎﾟｯﾌﾟ体"/>
                        </a:rPr>
                        <a:t>630円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HG創英角ﾎﾟｯﾌﾟ体"/>
                          <a:ea typeface="HG創英角ﾎﾟｯﾌﾟ体"/>
                        </a:rPr>
                        <a:t>3,500本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アカマツ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100円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5,000本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クロマツ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120円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5,000本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クロマツ（コンテナ苗・150㏄）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210円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5,000本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クロマツ（コンテナ苗・300㏄）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230円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5,000本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カラマツ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130円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3,500本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カラマツ（コンテナ苗）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210円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3,500本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ヒバ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370円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3,500本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ヒバ（コンテナ苗）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370円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3,500本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クリ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185円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4,000本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ケヤキ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244円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4,000本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コナラ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228円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4,000本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ブナ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245円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4,000本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ミズナラ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213円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4,000本</a:t>
                      </a:r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HG創英角ﾎﾟｯﾌﾟ体"/>
                          <a:ea typeface="HG創英角ﾎﾟｯﾌﾟ体"/>
                        </a:rPr>
                        <a:t> </a:t>
                      </a:r>
                      <a:endParaRPr kumimoji="1" lang="ja-JP" altLang="en-US" sz="1200" dirty="0">
                        <a:latin typeface="HG創英角ﾎﾟｯﾌﾟ体"/>
                        <a:ea typeface="HG創英角ﾎﾟｯﾌﾟ体"/>
                      </a:endParaRPr>
                    </a:p>
                  </a:txBody>
                  <a:tcPr marL="63500" marR="635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十和田市役所</Company>
  <AppVersion>5.0.4</AppVersion>
  <PresentationFormat>ユーザー設定</PresentationFormat>
  <Slides>2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twpc993</dc:creator>
  <cp:lastModifiedBy>twpc992</cp:lastModifiedBy>
  <dcterms:created xsi:type="dcterms:W3CDTF">2024-04-25T10:09:58Z</dcterms:created>
  <dcterms:modified xsi:type="dcterms:W3CDTF">2025-04-11T05:07:51Z</dcterms:modified>
  <cp:revision>24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